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0"/>
  </p:notesMasterIdLst>
  <p:sldIdLst>
    <p:sldId id="260" r:id="rId2"/>
    <p:sldId id="258" r:id="rId3"/>
    <p:sldId id="259" r:id="rId4"/>
    <p:sldId id="290" r:id="rId5"/>
    <p:sldId id="291" r:id="rId6"/>
    <p:sldId id="292" r:id="rId7"/>
    <p:sldId id="293" r:id="rId8"/>
    <p:sldId id="294" r:id="rId9"/>
  </p:sldIdLst>
  <p:sldSz cx="12192000" cy="6858000"/>
  <p:notesSz cx="6858000" cy="9144000"/>
  <p:embeddedFontLst>
    <p:embeddedFont>
      <p:font typeface="Calibri" panose="020F0502020204030204" pitchFamily="3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hKfN1Dyf/XOZaZtrTz2zcgijV9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20F61C-CB5F-4F82-8A81-318781CD1954}">
  <a:tblStyle styleId="{9D20F61C-CB5F-4F82-8A81-318781CD195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D1AFBC3-0CC2-4AAC-B456-984B41A5F10C}" styleName="Table_1">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dk1"/>
              </a:solidFill>
              <a:prstDash val="solid"/>
              <a:round/>
              <a:headEnd type="none" w="sm" len="sm"/>
              <a:tailEnd type="none" w="sm" len="sm"/>
            </a:ln>
          </a:top>
        </a:tcBdr>
        <a:fill>
          <a:solidFill>
            <a:srgbClr val="E6E6E6"/>
          </a:solidFill>
        </a:fill>
      </a:tcStyle>
    </a:lastRow>
    <a:seCell>
      <a:tcTxStyle b="off" i="off"/>
      <a:tcStyle>
        <a:tcBdr/>
      </a:tcStyle>
    </a:seCell>
    <a:swCell>
      <a:tcTxStyle b="off" i="off"/>
      <a:tcStyle>
        <a:tcBdr/>
      </a:tcStyle>
    </a:swCell>
    <a:firstRow>
      <a:tcTxStyle b="on" i="off"/>
      <a:tcStyle>
        <a:tcBdr/>
        <a:fill>
          <a:solidFill>
            <a:srgbClr val="E6E6E6"/>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56" autoAdjust="0"/>
  </p:normalViewPr>
  <p:slideViewPr>
    <p:cSldViewPr snapToGrid="0">
      <p:cViewPr varScale="1">
        <p:scale>
          <a:sx n="82" d="100"/>
          <a:sy n="82" d="100"/>
        </p:scale>
        <p:origin x="691"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59" Type="http://schemas.openxmlformats.org/officeDocument/2006/relationships/presProps" Target="presProps.xml"/><Relationship Id="rId2" Type="http://schemas.openxmlformats.org/officeDocument/2006/relationships/slide" Target="slides/slide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0"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25" name="Google Shape;62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6" name="Google Shape;626;p2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642" name="Google Shape;64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2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7" name="Google Shape;67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6" name="Google Shape;69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6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0" name="Google Shape;80;p6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1" name="Google Shape;8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6"/>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56"/>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
        <p:cNvGrpSpPr/>
        <p:nvPr/>
      </p:nvGrpSpPr>
      <p:grpSpPr>
        <a:xfrm>
          <a:off x="0" y="0"/>
          <a:ext cx="0" cy="0"/>
          <a:chOff x="0" y="0"/>
          <a:chExt cx="0" cy="0"/>
        </a:xfrm>
      </p:grpSpPr>
      <p:sp>
        <p:nvSpPr>
          <p:cNvPr id="32" name="Google Shape;32;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3" name="Google Shape;33;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7"/>
        <p:cNvGrpSpPr/>
        <p:nvPr/>
      </p:nvGrpSpPr>
      <p:grpSpPr>
        <a:xfrm>
          <a:off x="0" y="0"/>
          <a:ext cx="0" cy="0"/>
          <a:chOff x="0" y="0"/>
          <a:chExt cx="0" cy="0"/>
        </a:xfrm>
      </p:grpSpPr>
      <p:sp>
        <p:nvSpPr>
          <p:cNvPr id="38" name="Google Shape;38;p58"/>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58"/>
          <p:cNvSpPr txBox="1">
            <a:spLocks noGrp="1"/>
          </p:cNvSpPr>
          <p:nvPr>
            <p:ph type="body" idx="1"/>
          </p:nvPr>
        </p:nvSpPr>
        <p:spPr>
          <a:xfrm rot="5400000">
            <a:off x="3920332" y="-1256506"/>
            <a:ext cx="4351337"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
        <p:cNvGrpSpPr/>
        <p:nvPr/>
      </p:nvGrpSpPr>
      <p:grpSpPr>
        <a:xfrm>
          <a:off x="0" y="0"/>
          <a:ext cx="0" cy="0"/>
          <a:chOff x="0" y="0"/>
          <a:chExt cx="0" cy="0"/>
        </a:xfrm>
      </p:grpSpPr>
      <p:sp>
        <p:nvSpPr>
          <p:cNvPr id="44" name="Google Shape;44;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6" name="Google Shape;46;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7" name="Google Shape;4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0"/>
        <p:cNvGrpSpPr/>
        <p:nvPr/>
      </p:nvGrpSpPr>
      <p:grpSpPr>
        <a:xfrm>
          <a:off x="0" y="0"/>
          <a:ext cx="0" cy="0"/>
          <a:chOff x="0" y="0"/>
          <a:chExt cx="0" cy="0"/>
        </a:xfrm>
      </p:grpSpPr>
      <p:sp>
        <p:nvSpPr>
          <p:cNvPr id="51" name="Google Shape;51;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2" name="Google Shape;52;p6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3" name="Google Shape;53;p6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4" name="Google Shape;54;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1"/>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6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4" name="Google Shape;64;p6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6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6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6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
        <p:cNvGrpSpPr/>
        <p:nvPr/>
      </p:nvGrpSpPr>
      <p:grpSpPr>
        <a:xfrm>
          <a:off x="0" y="0"/>
          <a:ext cx="0" cy="0"/>
          <a:chOff x="0" y="0"/>
          <a:chExt cx="0" cy="0"/>
        </a:xfrm>
      </p:grpSpPr>
      <p:sp>
        <p:nvSpPr>
          <p:cNvPr id="72" name="Google Shape;72;p6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3" name="Google Shape;73;p6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6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mt="0"/>
          </a:blip>
          <a:stretch>
            <a:fillRect/>
          </a:stretch>
        </a:blip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838200" y="365125"/>
            <a:ext cx="10515600" cy="132556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53"/>
          <p:cNvSpPr txBox="1">
            <a:spLocks noGrp="1"/>
          </p:cNvSpPr>
          <p:nvPr>
            <p:ph type="body" idx="1"/>
          </p:nvPr>
        </p:nvSpPr>
        <p:spPr>
          <a:xfrm>
            <a:off x="838200" y="1825625"/>
            <a:ext cx="10515600" cy="43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p:nvPr/>
        </p:nvSpPr>
        <p:spPr>
          <a:xfrm>
            <a:off x="1056075" y="866875"/>
            <a:ext cx="9713400" cy="3231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Calibri"/>
              <a:buNone/>
            </a:pPr>
            <a:r>
              <a:rPr lang="en-US" sz="1500" b="1" i="0" u="none" strike="noStrike" cap="none">
                <a:solidFill>
                  <a:srgbClr val="000000"/>
                </a:solidFill>
                <a:latin typeface="Arial"/>
                <a:ea typeface="Arial"/>
                <a:cs typeface="Arial"/>
                <a:sym typeface="Arial"/>
              </a:rPr>
              <a:t>Pre-Series A &amp; Series A</a:t>
            </a:r>
            <a:r>
              <a:rPr lang="en-US" sz="1500" b="0" i="0" u="none" strike="noStrike" cap="none">
                <a:solidFill>
                  <a:srgbClr val="000000"/>
                </a:solidFill>
                <a:latin typeface="Arial"/>
                <a:ea typeface="Arial"/>
                <a:cs typeface="Arial"/>
                <a:sym typeface="Arial"/>
              </a:rPr>
              <a:t> focused on </a:t>
            </a:r>
            <a:r>
              <a:rPr lang="en-US" sz="1500" b="1" i="0" u="none" strike="noStrike" cap="none">
                <a:solidFill>
                  <a:srgbClr val="000000"/>
                </a:solidFill>
                <a:latin typeface="Arial"/>
                <a:ea typeface="Arial"/>
                <a:cs typeface="Arial"/>
                <a:sym typeface="Arial"/>
              </a:rPr>
              <a:t>FinTech, Healthcare,  Education &amp; CleanTech</a:t>
            </a:r>
            <a:endParaRPr sz="1500" b="0" i="0" u="none" strike="noStrike" cap="none">
              <a:solidFill>
                <a:srgbClr val="000000"/>
              </a:solidFill>
              <a:latin typeface="Arial"/>
              <a:ea typeface="Arial"/>
              <a:cs typeface="Arial"/>
              <a:sym typeface="Arial"/>
            </a:endParaRPr>
          </a:p>
        </p:txBody>
      </p:sp>
      <p:sp>
        <p:nvSpPr>
          <p:cNvPr id="133" name="Google Shape;133;p5"/>
          <p:cNvSpPr txBox="1"/>
          <p:nvPr/>
        </p:nvSpPr>
        <p:spPr>
          <a:xfrm>
            <a:off x="1056075" y="1189963"/>
            <a:ext cx="9713100" cy="5232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Calibri"/>
              <a:buNone/>
            </a:pPr>
            <a:r>
              <a:rPr lang="en-US" sz="1400" b="0" i="0" u="none" strike="noStrike" cap="none">
                <a:solidFill>
                  <a:srgbClr val="000000"/>
                </a:solidFill>
                <a:latin typeface="Arial"/>
                <a:ea typeface="Arial"/>
                <a:cs typeface="Arial"/>
                <a:sym typeface="Arial"/>
              </a:rPr>
              <a:t>We propose to invest in asset light India focused startups with significant potential for progressive socio-economic impact. The investments will be made post proof of concept to spur growth.</a:t>
            </a:r>
            <a:endParaRPr sz="1400" b="0" i="0" u="none" strike="noStrike" cap="none">
              <a:solidFill>
                <a:srgbClr val="000000"/>
              </a:solidFill>
              <a:latin typeface="Arial"/>
              <a:ea typeface="Arial"/>
              <a:cs typeface="Arial"/>
              <a:sym typeface="Arial"/>
            </a:endParaRPr>
          </a:p>
        </p:txBody>
      </p:sp>
      <p:sp>
        <p:nvSpPr>
          <p:cNvPr id="134" name="Google Shape;134;p5"/>
          <p:cNvSpPr txBox="1"/>
          <p:nvPr/>
        </p:nvSpPr>
        <p:spPr>
          <a:xfrm>
            <a:off x="1056064" y="4068707"/>
            <a:ext cx="9713100" cy="7389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Calibri"/>
              <a:buNone/>
            </a:pPr>
            <a:r>
              <a:rPr lang="en-US" sz="1400" b="1" i="0" u="none" strike="noStrike" cap="none">
                <a:solidFill>
                  <a:srgbClr val="000000"/>
                </a:solidFill>
                <a:latin typeface="Arial"/>
                <a:ea typeface="Arial"/>
                <a:cs typeface="Arial"/>
                <a:sym typeface="Arial"/>
              </a:rPr>
              <a:t>Social impact: </a:t>
            </a:r>
            <a:r>
              <a:rPr lang="en-US" sz="1400" b="0" i="0" u="none" strike="noStrike" cap="none">
                <a:solidFill>
                  <a:srgbClr val="000000"/>
                </a:solidFill>
                <a:latin typeface="Arial"/>
                <a:ea typeface="Arial"/>
                <a:cs typeface="Arial"/>
                <a:sym typeface="Arial"/>
              </a:rPr>
              <a:t>We measure and monitor our startups’ contribution to their stated impact objectives and associated Sustainable Development Goals (SDGs). We ensure the investee company demonstrates efforts towards a sustainable and inclusive future using an Environmental and Social Management System (ESMS).</a:t>
            </a:r>
            <a:endParaRPr sz="1400" b="0" i="0" u="none" strike="noStrike" cap="none">
              <a:solidFill>
                <a:srgbClr val="000000"/>
              </a:solidFill>
              <a:latin typeface="Arial"/>
              <a:ea typeface="Arial"/>
              <a:cs typeface="Arial"/>
              <a:sym typeface="Arial"/>
            </a:endParaRPr>
          </a:p>
        </p:txBody>
      </p:sp>
      <p:sp>
        <p:nvSpPr>
          <p:cNvPr id="135" name="Google Shape;135;p5"/>
          <p:cNvSpPr txBox="1"/>
          <p:nvPr/>
        </p:nvSpPr>
        <p:spPr>
          <a:xfrm>
            <a:off x="1056070" y="5833138"/>
            <a:ext cx="9713100" cy="523200"/>
          </a:xfrm>
          <a:prstGeom prst="rect">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Calibri"/>
              <a:buNone/>
            </a:pPr>
            <a:r>
              <a:rPr lang="en-US" sz="1400" b="1" i="0" u="none" strike="noStrike" cap="none">
                <a:solidFill>
                  <a:srgbClr val="000000"/>
                </a:solidFill>
                <a:latin typeface="Arial"/>
                <a:ea typeface="Arial"/>
                <a:cs typeface="Arial"/>
                <a:sym typeface="Arial"/>
              </a:rPr>
              <a:t>Outcome: </a:t>
            </a:r>
            <a:r>
              <a:rPr lang="en-US" sz="1400" b="0" i="0" u="none" strike="noStrike" cap="none">
                <a:solidFill>
                  <a:srgbClr val="000000"/>
                </a:solidFill>
                <a:latin typeface="Arial"/>
                <a:ea typeface="Arial"/>
                <a:cs typeface="Arial"/>
                <a:sym typeface="Arial"/>
              </a:rPr>
              <a:t>While we strive to </a:t>
            </a:r>
            <a:r>
              <a:rPr lang="en-US" sz="1400" b="1" i="0" u="none" strike="noStrike" cap="none">
                <a:solidFill>
                  <a:srgbClr val="000000"/>
                </a:solidFill>
                <a:latin typeface="Arial"/>
                <a:ea typeface="Arial"/>
                <a:cs typeface="Arial"/>
                <a:sym typeface="Arial"/>
              </a:rPr>
              <a:t>maximize the financial returns </a:t>
            </a:r>
            <a:r>
              <a:rPr lang="en-US" sz="1400" b="0" i="0" u="none" strike="noStrike" cap="none">
                <a:solidFill>
                  <a:srgbClr val="000000"/>
                </a:solidFill>
                <a:latin typeface="Arial"/>
                <a:ea typeface="Arial"/>
                <a:cs typeface="Arial"/>
                <a:sym typeface="Arial"/>
              </a:rPr>
              <a:t>on our investments, we also wish to create a </a:t>
            </a:r>
            <a:r>
              <a:rPr lang="en-US" sz="1400" b="1" i="0" u="none" strike="noStrike" cap="none">
                <a:solidFill>
                  <a:srgbClr val="000000"/>
                </a:solidFill>
                <a:latin typeface="Arial"/>
                <a:ea typeface="Arial"/>
                <a:cs typeface="Arial"/>
                <a:sym typeface="Arial"/>
              </a:rPr>
              <a:t>positive socio-economic impact </a:t>
            </a:r>
            <a:r>
              <a:rPr lang="en-US" sz="1400" b="0" i="0" u="none" strike="noStrike" cap="none">
                <a:solidFill>
                  <a:srgbClr val="000000"/>
                </a:solidFill>
                <a:latin typeface="Arial"/>
                <a:ea typeface="Arial"/>
                <a:cs typeface="Arial"/>
                <a:sym typeface="Arial"/>
              </a:rPr>
              <a:t>on the ecosystem built around our portfolio companies</a:t>
            </a:r>
            <a:endParaRPr sz="1400" b="0" i="0" u="none" strike="noStrike" cap="none">
              <a:solidFill>
                <a:srgbClr val="000000"/>
              </a:solidFill>
              <a:latin typeface="Arial"/>
              <a:ea typeface="Arial"/>
              <a:cs typeface="Arial"/>
              <a:sym typeface="Arial"/>
            </a:endParaRPr>
          </a:p>
        </p:txBody>
      </p:sp>
      <p:sp>
        <p:nvSpPr>
          <p:cNvPr id="136" name="Google Shape;136;p5"/>
          <p:cNvSpPr txBox="1"/>
          <p:nvPr/>
        </p:nvSpPr>
        <p:spPr>
          <a:xfrm>
            <a:off x="1056064" y="4940998"/>
            <a:ext cx="9713100" cy="7389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Calibri"/>
              <a:buNone/>
            </a:pPr>
            <a:r>
              <a:rPr lang="en-US" sz="1400" b="0" i="0" u="none" strike="noStrike" cap="none">
                <a:solidFill>
                  <a:srgbClr val="000000"/>
                </a:solidFill>
                <a:latin typeface="Arial"/>
                <a:ea typeface="Arial"/>
                <a:cs typeface="Arial"/>
                <a:sym typeface="Arial"/>
              </a:rPr>
              <a:t>Creating an </a:t>
            </a:r>
            <a:r>
              <a:rPr lang="en-US" sz="1400" b="1" i="0" u="none" strike="noStrike" cap="none">
                <a:solidFill>
                  <a:srgbClr val="000000"/>
                </a:solidFill>
                <a:latin typeface="Arial"/>
                <a:ea typeface="Arial"/>
                <a:cs typeface="Arial"/>
                <a:sym typeface="Arial"/>
              </a:rPr>
              <a:t>alpha </a:t>
            </a:r>
            <a:r>
              <a:rPr lang="en-US" sz="1400" b="0" i="0" u="none" strike="noStrike" cap="none">
                <a:solidFill>
                  <a:srgbClr val="000000"/>
                </a:solidFill>
                <a:latin typeface="Arial"/>
                <a:ea typeface="Arial"/>
                <a:cs typeface="Arial"/>
                <a:sym typeface="Arial"/>
              </a:rPr>
              <a:t>as </a:t>
            </a:r>
            <a:r>
              <a:rPr lang="en-US" sz="1400" b="1" i="0" u="none" strike="noStrike" cap="none">
                <a:solidFill>
                  <a:srgbClr val="000000"/>
                </a:solidFill>
                <a:latin typeface="Arial"/>
                <a:ea typeface="Arial"/>
                <a:cs typeface="Arial"/>
                <a:sym typeface="Arial"/>
              </a:rPr>
              <a:t>Operational Investors:</a:t>
            </a:r>
            <a:r>
              <a:rPr lang="en-US" sz="1400" b="0" i="0" u="none" strike="noStrike" cap="none">
                <a:solidFill>
                  <a:srgbClr val="000000"/>
                </a:solidFill>
                <a:latin typeface="Arial"/>
                <a:ea typeface="Arial"/>
                <a:cs typeface="Arial"/>
                <a:sym typeface="Arial"/>
              </a:rPr>
              <a:t> We mentor our startups and assist with business strategy, market analyses, cost optimization, business model revision and operational processes. We instill a mindset ,which aims to create an operationally sustainable, cash flow business. </a:t>
            </a:r>
            <a:endParaRPr sz="1400" b="0" i="0" u="none" strike="noStrike" cap="none">
              <a:solidFill>
                <a:srgbClr val="000000"/>
              </a:solidFill>
              <a:latin typeface="Arial"/>
              <a:ea typeface="Arial"/>
              <a:cs typeface="Arial"/>
              <a:sym typeface="Arial"/>
            </a:endParaRPr>
          </a:p>
        </p:txBody>
      </p:sp>
      <p:sp>
        <p:nvSpPr>
          <p:cNvPr id="137" name="Google Shape;137;p5"/>
          <p:cNvSpPr txBox="1"/>
          <p:nvPr/>
        </p:nvSpPr>
        <p:spPr>
          <a:xfrm>
            <a:off x="1056221" y="1903389"/>
            <a:ext cx="9713100" cy="20319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500"/>
              <a:buFont typeface="Calibri"/>
              <a:buNone/>
            </a:pPr>
            <a:r>
              <a:rPr lang="en-US" sz="1400" b="1" i="0" u="none" strike="noStrike" cap="none">
                <a:solidFill>
                  <a:schemeClr val="dk1"/>
                </a:solidFill>
                <a:latin typeface="Arial"/>
                <a:ea typeface="Arial"/>
                <a:cs typeface="Arial"/>
                <a:sym typeface="Arial"/>
              </a:rPr>
              <a:t>Investment Metrics: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Calibri"/>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Calibri"/>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Calibri"/>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Calibri"/>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Calibri"/>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Calibri"/>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Calibri"/>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Calibri"/>
              <a:buNone/>
            </a:pPr>
            <a:endParaRPr sz="1400" b="0" i="0" u="none" strike="noStrike" cap="none">
              <a:solidFill>
                <a:srgbClr val="000000"/>
              </a:solidFill>
              <a:latin typeface="Arial"/>
              <a:ea typeface="Arial"/>
              <a:cs typeface="Arial"/>
              <a:sym typeface="Arial"/>
            </a:endParaRPr>
          </a:p>
        </p:txBody>
      </p:sp>
      <p:graphicFrame>
        <p:nvGraphicFramePr>
          <p:cNvPr id="138" name="Google Shape;138;p5"/>
          <p:cNvGraphicFramePr/>
          <p:nvPr/>
        </p:nvGraphicFramePr>
        <p:xfrm>
          <a:off x="2905275" y="2168780"/>
          <a:ext cx="6015000" cy="1599810"/>
        </p:xfrm>
        <a:graphic>
          <a:graphicData uri="http://schemas.openxmlformats.org/drawingml/2006/table">
            <a:tbl>
              <a:tblPr>
                <a:noFill/>
                <a:tableStyleId>{9D20F61C-CB5F-4F82-8A81-318781CD1954}</a:tableStyleId>
              </a:tblPr>
              <a:tblGrid>
                <a:gridCol w="3007500">
                  <a:extLst>
                    <a:ext uri="{9D8B030D-6E8A-4147-A177-3AD203B41FA5}">
                      <a16:colId xmlns:a16="http://schemas.microsoft.com/office/drawing/2014/main" val="20000"/>
                    </a:ext>
                  </a:extLst>
                </a:gridCol>
                <a:gridCol w="3007500">
                  <a:extLst>
                    <a:ext uri="{9D8B030D-6E8A-4147-A177-3AD203B41FA5}">
                      <a16:colId xmlns:a16="http://schemas.microsoft.com/office/drawing/2014/main" val="20001"/>
                    </a:ext>
                  </a:extLst>
                </a:gridCol>
              </a:tblGrid>
              <a:tr h="322950">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t>Strong Team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t>Large Addressable Market size</a:t>
                      </a:r>
                      <a:endParaRPr sz="1400" u="none" strike="noStrike" cap="none"/>
                    </a:p>
                  </a:txBody>
                  <a:tcPr marL="91425" marR="91425" marT="91425" marB="91425"/>
                </a:tc>
                <a:extLst>
                  <a:ext uri="{0D108BD9-81ED-4DB2-BD59-A6C34878D82A}">
                    <a16:rowId xmlns:a16="http://schemas.microsoft.com/office/drawing/2014/main" val="10000"/>
                  </a:ext>
                </a:extLst>
              </a:tr>
              <a:tr h="401200">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t>Product-Market Fit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t>Strong unit economics</a:t>
                      </a:r>
                      <a:endParaRPr sz="1400" u="none" strike="noStrike" cap="none"/>
                    </a:p>
                  </a:txBody>
                  <a:tcPr marL="91425" marR="91425" marT="91425" marB="91425"/>
                </a:tc>
                <a:extLst>
                  <a:ext uri="{0D108BD9-81ED-4DB2-BD59-A6C34878D82A}">
                    <a16:rowId xmlns:a16="http://schemas.microsoft.com/office/drawing/2014/main" val="10001"/>
                  </a:ext>
                </a:extLst>
              </a:tr>
              <a:tr h="401200">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t>Exit Opportunities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t>Cash flow sustainability</a:t>
                      </a:r>
                      <a:endParaRPr sz="1400" u="none" strike="noStrike" cap="none"/>
                    </a:p>
                  </a:txBody>
                  <a:tcPr marL="91425" marR="91425" marT="91425" marB="91425"/>
                </a:tc>
                <a:extLst>
                  <a:ext uri="{0D108BD9-81ED-4DB2-BD59-A6C34878D82A}">
                    <a16:rowId xmlns:a16="http://schemas.microsoft.com/office/drawing/2014/main" val="10002"/>
                  </a:ext>
                </a:extLst>
              </a:tr>
              <a:tr h="401200">
                <a:tc>
                  <a:txBody>
                    <a:bodyPr/>
                    <a:lstStyle/>
                    <a:p>
                      <a:pPr marL="0" marR="0" lvl="0" indent="0" algn="l" rtl="0">
                        <a:lnSpc>
                          <a:spcPct val="100000"/>
                        </a:lnSpc>
                        <a:spcBef>
                          <a:spcPts val="0"/>
                        </a:spcBef>
                        <a:spcAft>
                          <a:spcPts val="0"/>
                        </a:spcAft>
                        <a:buClr>
                          <a:srgbClr val="000000"/>
                        </a:buClr>
                        <a:buSzPts val="1200"/>
                        <a:buFont typeface="Arial"/>
                        <a:buNone/>
                      </a:pPr>
                      <a:r>
                        <a:rPr lang="en-US" sz="1400" u="none" strike="noStrike" cap="none"/>
                        <a:t>Clear Path to Scale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endParaRPr sz="1400" u="none" strike="noStrike" cap="none"/>
                    </a:p>
                  </a:txBody>
                  <a:tcPr marL="91425" marR="91425" marT="91425" marB="91425"/>
                </a:tc>
                <a:extLst>
                  <a:ext uri="{0D108BD9-81ED-4DB2-BD59-A6C34878D82A}">
                    <a16:rowId xmlns:a16="http://schemas.microsoft.com/office/drawing/2014/main" val="10003"/>
                  </a:ext>
                </a:extLst>
              </a:tr>
            </a:tbl>
          </a:graphicData>
        </a:graphic>
      </p:graphicFrame>
      <p:sp>
        <p:nvSpPr>
          <p:cNvPr id="139" name="Google Shape;1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140" name="Google Shape;140;p5"/>
          <p:cNvSpPr txBox="1"/>
          <p:nvPr/>
        </p:nvSpPr>
        <p:spPr>
          <a:xfrm>
            <a:off x="0" y="-15456"/>
            <a:ext cx="12192000" cy="5694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alibri"/>
              <a:buNone/>
            </a:pPr>
            <a:r>
              <a:rPr lang="en-US" sz="3100" b="1" i="0" u="none" strike="noStrike" cap="none">
                <a:solidFill>
                  <a:schemeClr val="lt1"/>
                </a:solidFill>
                <a:latin typeface="Arial"/>
                <a:ea typeface="Arial"/>
                <a:cs typeface="Arial"/>
                <a:sym typeface="Arial"/>
              </a:rPr>
              <a:t>Investment Philosophy</a:t>
            </a:r>
            <a:endParaRPr sz="3100" b="0" i="0" u="none" strike="noStrike" cap="none">
              <a:solidFill>
                <a:srgbClr val="000000"/>
              </a:solidFill>
              <a:latin typeface="Arial"/>
              <a:ea typeface="Arial"/>
              <a:cs typeface="Arial"/>
              <a:sym typeface="Arial"/>
            </a:endParaRPr>
          </a:p>
        </p:txBody>
      </p:sp>
      <p:pic>
        <p:nvPicPr>
          <p:cNvPr id="141" name="Google Shape;141;p5"/>
          <p:cNvPicPr preferRelativeResize="0"/>
          <p:nvPr/>
        </p:nvPicPr>
        <p:blipFill rotWithShape="1">
          <a:blip r:embed="rId3">
            <a:alphaModFix/>
          </a:blip>
          <a:srcRect l="3762" b="17938"/>
          <a:stretch/>
        </p:blipFill>
        <p:spPr>
          <a:xfrm>
            <a:off x="11353800" y="-169700"/>
            <a:ext cx="694775" cy="739100"/>
          </a:xfrm>
          <a:prstGeom prst="rect">
            <a:avLst/>
          </a:prstGeom>
          <a:noFill/>
          <a:ln>
            <a:noFill/>
          </a:ln>
        </p:spPr>
      </p:pic>
      <p:sp>
        <p:nvSpPr>
          <p:cNvPr id="13" name="TextBox 12">
            <a:extLst>
              <a:ext uri="{FF2B5EF4-FFF2-40B4-BE49-F238E27FC236}">
                <a16:creationId xmlns:a16="http://schemas.microsoft.com/office/drawing/2014/main" id="{E24A406B-2A38-407C-945B-A396E12E4581}"/>
              </a:ext>
            </a:extLst>
          </p:cNvPr>
          <p:cNvSpPr txBox="1"/>
          <p:nvPr/>
        </p:nvSpPr>
        <p:spPr>
          <a:xfrm>
            <a:off x="3018453" y="3191136"/>
            <a:ext cx="6167534" cy="307777"/>
          </a:xfrm>
          <a:prstGeom prst="rect">
            <a:avLst/>
          </a:prstGeom>
          <a:noFill/>
        </p:spPr>
        <p:txBody>
          <a:bodyPr wrap="square">
            <a:spAutoFit/>
          </a:bodyPr>
          <a:lstStyle/>
          <a:p>
            <a:r>
              <a:rPr lang="en-IN" b="0" dirty="0">
                <a:effectLst/>
              </a:rPr>
              <a:t> </a:t>
            </a:r>
            <a:endParaRPr lang="en-IN" dirty="0"/>
          </a:p>
        </p:txBody>
      </p:sp>
      <p:sp>
        <p:nvSpPr>
          <p:cNvPr id="17" name="TextBox 16">
            <a:extLst>
              <a:ext uri="{FF2B5EF4-FFF2-40B4-BE49-F238E27FC236}">
                <a16:creationId xmlns:a16="http://schemas.microsoft.com/office/drawing/2014/main" id="{D5265604-931B-4544-8DB4-177E0000D335}"/>
              </a:ext>
            </a:extLst>
          </p:cNvPr>
          <p:cNvSpPr txBox="1"/>
          <p:nvPr/>
        </p:nvSpPr>
        <p:spPr>
          <a:xfrm>
            <a:off x="3018453" y="3191136"/>
            <a:ext cx="6167534" cy="307777"/>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p:nvPr/>
        </p:nvSpPr>
        <p:spPr>
          <a:xfrm>
            <a:off x="0" y="0"/>
            <a:ext cx="12192000" cy="5694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alibri"/>
              <a:buNone/>
            </a:pPr>
            <a:r>
              <a:rPr lang="en-US" sz="3100" b="1" i="0" u="none" strike="noStrike" cap="none">
                <a:solidFill>
                  <a:schemeClr val="lt1"/>
                </a:solidFill>
                <a:latin typeface="Arial"/>
                <a:ea typeface="Arial"/>
                <a:cs typeface="Arial"/>
                <a:sym typeface="Arial"/>
              </a:rPr>
              <a:t>The PEGASUS Mission</a:t>
            </a:r>
            <a:endParaRPr sz="3100" b="0" i="0" u="none" strike="noStrike" cap="none">
              <a:solidFill>
                <a:srgbClr val="000000"/>
              </a:solidFill>
              <a:latin typeface="Arial"/>
              <a:ea typeface="Arial"/>
              <a:cs typeface="Arial"/>
              <a:sym typeface="Arial"/>
            </a:endParaRPr>
          </a:p>
        </p:txBody>
      </p:sp>
      <p:grpSp>
        <p:nvGrpSpPr>
          <p:cNvPr id="103" name="Google Shape;103;p3"/>
          <p:cNvGrpSpPr/>
          <p:nvPr/>
        </p:nvGrpSpPr>
        <p:grpSpPr>
          <a:xfrm>
            <a:off x="2021194" y="1726998"/>
            <a:ext cx="7012039" cy="4205603"/>
            <a:chOff x="1078329" y="366"/>
            <a:chExt cx="7012039" cy="4205603"/>
          </a:xfrm>
        </p:grpSpPr>
        <p:sp>
          <p:nvSpPr>
            <p:cNvPr id="104" name="Google Shape;104;p3"/>
            <p:cNvSpPr/>
            <p:nvPr/>
          </p:nvSpPr>
          <p:spPr>
            <a:xfrm rot="10800000">
              <a:off x="1993184" y="366"/>
              <a:ext cx="6097184" cy="1829710"/>
            </a:xfrm>
            <a:prstGeom prst="homePlate">
              <a:avLst>
                <a:gd name="adj" fmla="val 50000"/>
              </a:avLst>
            </a:prstGeom>
            <a:solidFill>
              <a:schemeClr val="lt1"/>
            </a:solidFill>
            <a:ln w="25400" cap="flat" cmpd="sng">
              <a:solidFill>
                <a:srgbClr val="1763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txBox="1"/>
            <p:nvPr/>
          </p:nvSpPr>
          <p:spPr>
            <a:xfrm>
              <a:off x="2450611" y="366"/>
              <a:ext cx="5639757" cy="1829710"/>
            </a:xfrm>
            <a:prstGeom prst="rect">
              <a:avLst/>
            </a:prstGeom>
            <a:noFill/>
            <a:ln>
              <a:noFill/>
            </a:ln>
          </p:spPr>
          <p:txBody>
            <a:bodyPr spcFirstLastPara="1" wrap="square" lIns="806850" tIns="68575" rIns="128000"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1" u="none" strike="noStrike" cap="none">
                  <a:solidFill>
                    <a:schemeClr val="dk1"/>
                  </a:solidFill>
                  <a:latin typeface="Arial"/>
                  <a:ea typeface="Arial"/>
                  <a:cs typeface="Arial"/>
                  <a:sym typeface="Arial"/>
                </a:rPr>
                <a:t>As</a:t>
              </a:r>
              <a:r>
                <a:rPr lang="en-US" sz="1800" b="1" i="1" u="none" strike="noStrike" cap="none">
                  <a:solidFill>
                    <a:schemeClr val="dk1"/>
                  </a:solidFill>
                  <a:latin typeface="Arial"/>
                  <a:ea typeface="Arial"/>
                  <a:cs typeface="Arial"/>
                  <a:sym typeface="Arial"/>
                </a:rPr>
                <a:t> Operating Investors, </a:t>
              </a:r>
              <a:r>
                <a:rPr lang="en-US" sz="1800" b="0" i="1" u="none" strike="noStrike" cap="none">
                  <a:solidFill>
                    <a:schemeClr val="dk1"/>
                  </a:solidFill>
                  <a:latin typeface="Arial"/>
                  <a:ea typeface="Arial"/>
                  <a:cs typeface="Arial"/>
                  <a:sym typeface="Arial"/>
                </a:rPr>
                <a:t>we wish to move beyond capital infusion, and create an ecosystem, which helps our companies  succeed in building </a:t>
              </a:r>
              <a:r>
                <a:rPr lang="en-US" sz="1800" b="1" i="1" u="none" strike="noStrike" cap="none">
                  <a:solidFill>
                    <a:schemeClr val="dk1"/>
                  </a:solidFill>
                  <a:latin typeface="Arial"/>
                  <a:ea typeface="Arial"/>
                  <a:cs typeface="Arial"/>
                  <a:sym typeface="Arial"/>
                </a:rPr>
                <a:t>Sustainable Operating Cash Flow Models, </a:t>
              </a:r>
              <a:r>
                <a:rPr lang="en-US" sz="1800" b="0" i="1" u="none" strike="noStrike" cap="none">
                  <a:solidFill>
                    <a:schemeClr val="dk1"/>
                  </a:solidFill>
                  <a:latin typeface="Arial"/>
                  <a:ea typeface="Arial"/>
                  <a:cs typeface="Arial"/>
                  <a:sym typeface="Arial"/>
                </a:rPr>
                <a:t>and thrives on entrepreneurial passion.</a:t>
              </a:r>
              <a:endParaRPr sz="1800" b="0" i="1" u="none" strike="noStrike" cap="none">
                <a:solidFill>
                  <a:schemeClr val="dk1"/>
                </a:solidFill>
                <a:latin typeface="Arial"/>
                <a:ea typeface="Arial"/>
                <a:cs typeface="Arial"/>
                <a:sym typeface="Arial"/>
              </a:endParaRPr>
            </a:p>
          </p:txBody>
        </p:sp>
        <p:sp>
          <p:nvSpPr>
            <p:cNvPr id="106" name="Google Shape;106;p3"/>
            <p:cNvSpPr/>
            <p:nvPr/>
          </p:nvSpPr>
          <p:spPr>
            <a:xfrm>
              <a:off x="1078329" y="366"/>
              <a:ext cx="1829710" cy="1829710"/>
            </a:xfrm>
            <a:prstGeom prst="ellipse">
              <a:avLst/>
            </a:prstGeom>
            <a:blipFill rotWithShape="1">
              <a:blip r:embed="rId3">
                <a:alphaModFix/>
              </a:blip>
              <a:stretch>
                <a:fillRect l="-24993" r="-24992"/>
              </a:stretch>
            </a:blipFill>
            <a:ln w="25400" cap="flat" cmpd="sng">
              <a:solidFill>
                <a:srgbClr val="1763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rot="10800000">
              <a:off x="1993184" y="2376259"/>
              <a:ext cx="6097184" cy="1829710"/>
            </a:xfrm>
            <a:prstGeom prst="homePlate">
              <a:avLst>
                <a:gd name="adj" fmla="val 50000"/>
              </a:avLst>
            </a:prstGeom>
            <a:solidFill>
              <a:schemeClr val="lt1"/>
            </a:solidFill>
            <a:ln w="25400" cap="flat" cmpd="sng">
              <a:solidFill>
                <a:srgbClr val="1763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txBox="1"/>
            <p:nvPr/>
          </p:nvSpPr>
          <p:spPr>
            <a:xfrm>
              <a:off x="2450611" y="2376259"/>
              <a:ext cx="5639757" cy="1829710"/>
            </a:xfrm>
            <a:prstGeom prst="rect">
              <a:avLst/>
            </a:prstGeom>
            <a:noFill/>
            <a:ln>
              <a:noFill/>
            </a:ln>
          </p:spPr>
          <p:txBody>
            <a:bodyPr spcFirstLastPara="1" wrap="square" lIns="806850" tIns="68575" rIns="128000"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1" u="none" strike="noStrike" cap="none">
                  <a:solidFill>
                    <a:schemeClr val="dk1"/>
                  </a:solidFill>
                  <a:latin typeface="Arial"/>
                  <a:ea typeface="Arial"/>
                  <a:cs typeface="Arial"/>
                  <a:sym typeface="Arial"/>
                </a:rPr>
                <a:t>While we are focused on generating financial gains, we wish to leave a larger footprint around the ecosystem we develop. Our companies will be </a:t>
              </a:r>
              <a:r>
                <a:rPr lang="en-US" sz="1800" b="1" i="1" u="none" strike="noStrike" cap="none">
                  <a:solidFill>
                    <a:schemeClr val="dk1"/>
                  </a:solidFill>
                  <a:latin typeface="Arial"/>
                  <a:ea typeface="Arial"/>
                  <a:cs typeface="Arial"/>
                  <a:sym typeface="Arial"/>
                </a:rPr>
                <a:t>focused on generating a positive socio-economic impact, </a:t>
              </a:r>
              <a:r>
                <a:rPr lang="en-US" sz="1800" b="0" i="1" u="none" strike="noStrike" cap="none">
                  <a:solidFill>
                    <a:schemeClr val="dk1"/>
                  </a:solidFill>
                  <a:latin typeface="Arial"/>
                  <a:ea typeface="Arial"/>
                  <a:cs typeface="Arial"/>
                  <a:sym typeface="Arial"/>
                </a:rPr>
                <a:t>while operating as </a:t>
              </a:r>
              <a:r>
                <a:rPr lang="en-US" sz="1800" b="1" i="1" u="none" strike="noStrike" cap="none">
                  <a:solidFill>
                    <a:schemeClr val="dk1"/>
                  </a:solidFill>
                  <a:latin typeface="Arial"/>
                  <a:ea typeface="Arial"/>
                  <a:cs typeface="Arial"/>
                  <a:sym typeface="Arial"/>
                </a:rPr>
                <a:t>‘Responsible Business</a:t>
              </a:r>
              <a:r>
                <a:rPr lang="en-US" sz="1800" b="1" i="1" u="none" strike="noStrike" cap="none">
                  <a:solidFill>
                    <a:schemeClr val="lt1"/>
                  </a:solidFill>
                  <a:latin typeface="Arial"/>
                  <a:ea typeface="Arial"/>
                  <a:cs typeface="Arial"/>
                  <a:sym typeface="Arial"/>
                </a:rPr>
                <a:t>es’. </a:t>
              </a:r>
              <a:endParaRPr sz="1800" b="0" i="0" u="none" strike="noStrike" cap="none">
                <a:solidFill>
                  <a:schemeClr val="lt1"/>
                </a:solidFill>
                <a:latin typeface="Arial"/>
                <a:ea typeface="Arial"/>
                <a:cs typeface="Arial"/>
                <a:sym typeface="Arial"/>
              </a:endParaRPr>
            </a:p>
          </p:txBody>
        </p:sp>
        <p:sp>
          <p:nvSpPr>
            <p:cNvPr id="109" name="Google Shape;109;p3"/>
            <p:cNvSpPr/>
            <p:nvPr/>
          </p:nvSpPr>
          <p:spPr>
            <a:xfrm>
              <a:off x="1078329" y="2376259"/>
              <a:ext cx="1829710" cy="1829710"/>
            </a:xfrm>
            <a:prstGeom prst="ellipse">
              <a:avLst/>
            </a:prstGeom>
            <a:blipFill rotWithShape="1">
              <a:blip r:embed="rId4">
                <a:alphaModFix/>
              </a:blip>
              <a:stretch>
                <a:fillRect l="-24993" r="-24992"/>
              </a:stretch>
            </a:blipFill>
            <a:ln w="25400" cap="flat" cmpd="sng">
              <a:solidFill>
                <a:srgbClr val="1763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pic>
        <p:nvPicPr>
          <p:cNvPr id="111" name="Google Shape;111;p3"/>
          <p:cNvPicPr preferRelativeResize="0"/>
          <p:nvPr/>
        </p:nvPicPr>
        <p:blipFill rotWithShape="1">
          <a:blip r:embed="rId5">
            <a:alphaModFix/>
          </a:blip>
          <a:srcRect l="3762" b="17938"/>
          <a:stretch/>
        </p:blipFill>
        <p:spPr>
          <a:xfrm>
            <a:off x="11353800" y="-169700"/>
            <a:ext cx="694775" cy="73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p:nvPr/>
        </p:nvSpPr>
        <p:spPr>
          <a:xfrm>
            <a:off x="0" y="-7731"/>
            <a:ext cx="12192000" cy="5694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alibri"/>
              <a:buNone/>
            </a:pPr>
            <a:r>
              <a:rPr lang="en-US" sz="3100" b="1" i="0" u="none" strike="noStrike" cap="none">
                <a:solidFill>
                  <a:schemeClr val="lt1"/>
                </a:solidFill>
                <a:latin typeface="Arial"/>
                <a:ea typeface="Arial"/>
                <a:cs typeface="Arial"/>
                <a:sym typeface="Arial"/>
              </a:rPr>
              <a:t>Why Operations Focused</a:t>
            </a:r>
            <a:endParaRPr sz="3100" b="0" i="0" u="none" strike="noStrike" cap="none">
              <a:solidFill>
                <a:srgbClr val="000000"/>
              </a:solidFill>
              <a:latin typeface="Arial"/>
              <a:ea typeface="Arial"/>
              <a:cs typeface="Arial"/>
              <a:sym typeface="Arial"/>
            </a:endParaRPr>
          </a:p>
        </p:txBody>
      </p:sp>
      <p:sp>
        <p:nvSpPr>
          <p:cNvPr id="117" name="Google Shape;117;p4"/>
          <p:cNvSpPr/>
          <p:nvPr/>
        </p:nvSpPr>
        <p:spPr>
          <a:xfrm>
            <a:off x="886214" y="1062114"/>
            <a:ext cx="3297644" cy="2274887"/>
          </a:xfrm>
          <a:prstGeom prst="roundRect">
            <a:avLst>
              <a:gd name="adj" fmla="val 16667"/>
            </a:avLst>
          </a:prstGeom>
          <a:gradFill>
            <a:gsLst>
              <a:gs pos="0">
                <a:srgbClr val="F19D19"/>
              </a:gs>
              <a:gs pos="100000">
                <a:srgbClr val="B77813"/>
              </a:gs>
            </a:gsLst>
            <a:path path="circle">
              <a:fillToRect r="100000" b="100000"/>
            </a:path>
            <a:tileRect l="-100000" t="-100000"/>
          </a:gradFill>
          <a:ln w="38100" cap="flat" cmpd="sng">
            <a:solidFill>
              <a:schemeClr val="lt1"/>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457200" marR="0" lvl="0" indent="-31750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High Cash Burn to Revenue</a:t>
            </a:r>
            <a:endParaRPr sz="1300" b="0" i="0" u="none" strike="noStrike" cap="none">
              <a:solidFill>
                <a:schemeClr val="dk1"/>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Lack of Operational Efficiency</a:t>
            </a:r>
            <a:endParaRPr sz="1300" b="0" i="0" u="none" strike="noStrike" cap="none">
              <a:solidFill>
                <a:schemeClr val="dk1"/>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Lack of Clear Strategy</a:t>
            </a:r>
            <a:endParaRPr sz="1300" b="0" i="0" u="none" strike="noStrike" cap="none">
              <a:solidFill>
                <a:schemeClr val="dk1"/>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Lack of Mentorship</a:t>
            </a:r>
            <a:endParaRPr sz="1300" b="0" i="0" u="none" strike="noStrike" cap="none">
              <a:solidFill>
                <a:schemeClr val="dk1"/>
              </a:solidFill>
              <a:latin typeface="Arial"/>
              <a:ea typeface="Arial"/>
              <a:cs typeface="Arial"/>
              <a:sym typeface="Arial"/>
            </a:endParaRPr>
          </a:p>
          <a:p>
            <a:pPr marL="457200" marR="0" lvl="0" indent="-31750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Arial"/>
                <a:ea typeface="Arial"/>
                <a:cs typeface="Arial"/>
                <a:sym typeface="Arial"/>
              </a:rPr>
              <a:t>Talent Management</a:t>
            </a:r>
            <a:endParaRPr sz="1300" b="0" i="0" u="none" strike="noStrike" cap="none">
              <a:solidFill>
                <a:schemeClr val="dk1"/>
              </a:solidFill>
              <a:latin typeface="Arial"/>
              <a:ea typeface="Arial"/>
              <a:cs typeface="Arial"/>
              <a:sym typeface="Arial"/>
            </a:endParaRPr>
          </a:p>
        </p:txBody>
      </p:sp>
      <p:pic>
        <p:nvPicPr>
          <p:cNvPr id="118" name="Google Shape;118;p4" descr="E:\PEGASUS\Profile\PREZ\FUND PREZ\Presentation JPG\presentation Dec-15.jpg"/>
          <p:cNvPicPr preferRelativeResize="0"/>
          <p:nvPr/>
        </p:nvPicPr>
        <p:blipFill rotWithShape="1">
          <a:blip r:embed="rId3">
            <a:alphaModFix/>
          </a:blip>
          <a:srcRect l="3085" t="16438" r="3521" b="60710"/>
          <a:stretch/>
        </p:blipFill>
        <p:spPr>
          <a:xfrm>
            <a:off x="1827210" y="4929275"/>
            <a:ext cx="8537572" cy="1566861"/>
          </a:xfrm>
          <a:prstGeom prst="rect">
            <a:avLst/>
          </a:prstGeom>
          <a:noFill/>
          <a:ln>
            <a:noFill/>
          </a:ln>
        </p:spPr>
      </p:pic>
      <p:sp>
        <p:nvSpPr>
          <p:cNvPr id="119" name="Google Shape;119;p4"/>
          <p:cNvSpPr txBox="1"/>
          <p:nvPr/>
        </p:nvSpPr>
        <p:spPr>
          <a:xfrm>
            <a:off x="1108225" y="665650"/>
            <a:ext cx="10065300" cy="307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Arial"/>
                <a:ea typeface="Arial"/>
                <a:cs typeface="Arial"/>
                <a:sym typeface="Arial"/>
              </a:rPr>
              <a:t>With a growing churn rate, entrepreneurs still face substantial challenges in moving past the series A stage of their lifecycle</a:t>
            </a:r>
            <a:endParaRPr sz="1400" b="0" i="0" u="none" strike="noStrike" cap="none">
              <a:solidFill>
                <a:schemeClr val="dk1"/>
              </a:solidFill>
              <a:latin typeface="Arial"/>
              <a:ea typeface="Arial"/>
              <a:cs typeface="Arial"/>
              <a:sym typeface="Arial"/>
            </a:endParaRPr>
          </a:p>
        </p:txBody>
      </p:sp>
      <p:sp>
        <p:nvSpPr>
          <p:cNvPr id="120" name="Google Shape;120;p4"/>
          <p:cNvSpPr txBox="1"/>
          <p:nvPr/>
        </p:nvSpPr>
        <p:spPr>
          <a:xfrm>
            <a:off x="1455150" y="4051725"/>
            <a:ext cx="9281700" cy="7389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strike="noStrike" cap="none">
                <a:solidFill>
                  <a:srgbClr val="000000"/>
                </a:solidFill>
                <a:latin typeface="Arial"/>
                <a:ea typeface="Arial"/>
                <a:cs typeface="Arial"/>
                <a:sym typeface="Arial"/>
              </a:rPr>
              <a:t>We are firm believers in </a:t>
            </a:r>
            <a:r>
              <a:rPr lang="en-US" sz="1400" b="1" i="0" u="none" strike="noStrike" cap="none">
                <a:solidFill>
                  <a:srgbClr val="000000"/>
                </a:solidFill>
                <a:latin typeface="Arial"/>
                <a:ea typeface="Arial"/>
                <a:cs typeface="Arial"/>
                <a:sym typeface="Arial"/>
              </a:rPr>
              <a:t>Impact + Profits</a:t>
            </a:r>
            <a:r>
              <a:rPr lang="en-US" sz="1400" b="0" i="0" u="none" strike="noStrike" cap="none">
                <a:solidFill>
                  <a:srgbClr val="000000"/>
                </a:solidFill>
                <a:latin typeface="Arial"/>
                <a:ea typeface="Arial"/>
                <a:cs typeface="Arial"/>
                <a:sym typeface="Arial"/>
              </a:rPr>
              <a:t>. What is not measured and monitored cannot be managed. And thus we use an impact assessment and monitoring framework to ensure our entrepreneurs can manage the larger footprint they leave on society.</a:t>
            </a:r>
            <a:endParaRPr sz="1400" b="0" i="0" u="none" strike="noStrike" cap="none">
              <a:solidFill>
                <a:schemeClr val="dk1"/>
              </a:solidFill>
              <a:latin typeface="Arial"/>
              <a:ea typeface="Arial"/>
              <a:cs typeface="Arial"/>
              <a:sym typeface="Arial"/>
            </a:endParaRPr>
          </a:p>
        </p:txBody>
      </p:sp>
      <p:sp>
        <p:nvSpPr>
          <p:cNvPr id="121" name="Google Shape;121;p4"/>
          <p:cNvSpPr txBox="1"/>
          <p:nvPr/>
        </p:nvSpPr>
        <p:spPr>
          <a:xfrm>
            <a:off x="0" y="3405187"/>
            <a:ext cx="12192000" cy="5079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Calibri"/>
              <a:buNone/>
            </a:pPr>
            <a:r>
              <a:rPr lang="en-US" sz="2700" b="1" i="0" u="none" strike="noStrike" cap="none">
                <a:solidFill>
                  <a:schemeClr val="lt1"/>
                </a:solidFill>
                <a:latin typeface="Arial"/>
                <a:ea typeface="Arial"/>
                <a:cs typeface="Arial"/>
                <a:sym typeface="Arial"/>
              </a:rPr>
              <a:t>The Impact Factors</a:t>
            </a:r>
            <a:r>
              <a:rPr lang="en-US" sz="2700" b="1" i="0" u="none" strike="noStrike" cap="none">
                <a:solidFill>
                  <a:schemeClr val="lt1"/>
                </a:solidFill>
                <a:latin typeface="Calibri"/>
                <a:ea typeface="Calibri"/>
                <a:cs typeface="Calibri"/>
                <a:sym typeface="Calibri"/>
              </a:rPr>
              <a:t> </a:t>
            </a:r>
            <a:endParaRPr sz="2700" b="0" i="0" u="none" strike="noStrike" cap="none">
              <a:solidFill>
                <a:srgbClr val="000000"/>
              </a:solidFill>
              <a:latin typeface="Arial"/>
              <a:ea typeface="Arial"/>
              <a:cs typeface="Arial"/>
              <a:sym typeface="Arial"/>
            </a:endParaRPr>
          </a:p>
        </p:txBody>
      </p:sp>
      <p:sp>
        <p:nvSpPr>
          <p:cNvPr id="122" name="Google Shape;122;p4"/>
          <p:cNvSpPr/>
          <p:nvPr/>
        </p:nvSpPr>
        <p:spPr>
          <a:xfrm>
            <a:off x="8008143" y="1062114"/>
            <a:ext cx="3519600" cy="2274900"/>
          </a:xfrm>
          <a:prstGeom prst="roundRect">
            <a:avLst>
              <a:gd name="adj" fmla="val 16667"/>
            </a:avLst>
          </a:prstGeom>
          <a:gradFill>
            <a:gsLst>
              <a:gs pos="0">
                <a:srgbClr val="AAD277"/>
              </a:gs>
              <a:gs pos="100000">
                <a:srgbClr val="698D38"/>
              </a:gs>
            </a:gsLst>
            <a:path path="circle">
              <a:fillToRect l="100000" t="100000"/>
            </a:path>
            <a:tileRect r="-100000" b="-100000"/>
          </a:gradFill>
          <a:ln w="38100" cap="flat" cmpd="sng">
            <a:solidFill>
              <a:schemeClr val="lt1"/>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455612" marR="0" lvl="1" indent="0" algn="l" rtl="0">
              <a:lnSpc>
                <a:spcPct val="100000"/>
              </a:lnSpc>
              <a:spcBef>
                <a:spcPts val="0"/>
              </a:spcBef>
              <a:spcAft>
                <a:spcPts val="0"/>
              </a:spcAft>
              <a:buClr>
                <a:srgbClr val="FFFFFF"/>
              </a:buClr>
              <a:buSzPts val="1500"/>
              <a:buFont typeface="Calibri"/>
              <a:buNone/>
            </a:pPr>
            <a:r>
              <a:rPr lang="en-US" sz="1400" b="1" i="0" u="none" strike="noStrike" cap="none">
                <a:solidFill>
                  <a:schemeClr val="dk1"/>
                </a:solidFill>
                <a:latin typeface="Arial"/>
                <a:ea typeface="Arial"/>
                <a:cs typeface="Arial"/>
                <a:sym typeface="Arial"/>
              </a:rPr>
              <a:t>Product Market Fit</a:t>
            </a:r>
            <a:r>
              <a:rPr lang="en-US" sz="1400" b="0" i="0" u="none" strike="noStrike" cap="none">
                <a:solidFill>
                  <a:schemeClr val="dk1"/>
                </a:solidFill>
                <a:latin typeface="Arial"/>
                <a:ea typeface="Arial"/>
                <a:cs typeface="Arial"/>
                <a:sym typeface="Arial"/>
              </a:rPr>
              <a:t>, Generating cash flows &amp; </a:t>
            </a:r>
            <a:r>
              <a:rPr lang="en-US" sz="1400" b="1" i="0" u="none" strike="noStrike" cap="none">
                <a:solidFill>
                  <a:schemeClr val="dk1"/>
                </a:solidFill>
                <a:latin typeface="Arial"/>
                <a:ea typeface="Arial"/>
                <a:cs typeface="Arial"/>
                <a:sym typeface="Arial"/>
              </a:rPr>
              <a:t>operational prudence </a:t>
            </a:r>
            <a:r>
              <a:rPr lang="en-US" sz="1400" b="0" i="0" u="none" strike="noStrike" cap="none">
                <a:solidFill>
                  <a:schemeClr val="dk1"/>
                </a:solidFill>
                <a:latin typeface="Arial"/>
                <a:ea typeface="Arial"/>
                <a:cs typeface="Arial"/>
                <a:sym typeface="Arial"/>
              </a:rPr>
              <a:t>are essential to the survival  of a startup, which presents an opportunity for </a:t>
            </a:r>
            <a:r>
              <a:rPr lang="en-US" sz="1400" b="1" i="0" u="none" strike="noStrike" cap="none">
                <a:solidFill>
                  <a:schemeClr val="dk1"/>
                </a:solidFill>
                <a:latin typeface="Arial"/>
                <a:ea typeface="Arial"/>
                <a:cs typeface="Arial"/>
                <a:sym typeface="Arial"/>
              </a:rPr>
              <a:t>operational investors </a:t>
            </a:r>
            <a:r>
              <a:rPr lang="en-US" sz="1400" b="0" i="0" u="none" strike="noStrike" cap="none">
                <a:solidFill>
                  <a:schemeClr val="dk1"/>
                </a:solidFill>
                <a:latin typeface="Arial"/>
                <a:ea typeface="Arial"/>
                <a:cs typeface="Arial"/>
                <a:sym typeface="Arial"/>
              </a:rPr>
              <a:t>to guide its portfolio companies </a:t>
            </a:r>
            <a:r>
              <a:rPr lang="en-US" sz="1400" b="1" i="0" u="none" strike="noStrike" cap="none">
                <a:solidFill>
                  <a:schemeClr val="dk1"/>
                </a:solidFill>
                <a:latin typeface="Arial"/>
                <a:ea typeface="Arial"/>
                <a:cs typeface="Arial"/>
                <a:sym typeface="Arial"/>
              </a:rPr>
              <a:t>and increase the success ratio</a:t>
            </a:r>
            <a:r>
              <a:rPr lang="en-US" sz="1400" b="0" i="0" u="none" strike="noStrike" cap="none">
                <a:solidFill>
                  <a:schemeClr val="dk1"/>
                </a:solidFill>
                <a:latin typeface="Arial"/>
                <a:ea typeface="Arial"/>
                <a:cs typeface="Arial"/>
                <a:sym typeface="Arial"/>
              </a:rPr>
              <a:t> of early stage companies</a:t>
            </a:r>
            <a:endParaRPr sz="1300" b="0" i="0" u="none" strike="noStrike" cap="none">
              <a:solidFill>
                <a:schemeClr val="dk1"/>
              </a:solidFill>
              <a:latin typeface="Arial"/>
              <a:ea typeface="Arial"/>
              <a:cs typeface="Arial"/>
              <a:sym typeface="Arial"/>
            </a:endParaRPr>
          </a:p>
        </p:txBody>
      </p:sp>
      <p:grpSp>
        <p:nvGrpSpPr>
          <p:cNvPr id="123" name="Google Shape;123;p4"/>
          <p:cNvGrpSpPr/>
          <p:nvPr/>
        </p:nvGrpSpPr>
        <p:grpSpPr>
          <a:xfrm>
            <a:off x="5028407" y="1754622"/>
            <a:ext cx="2135187" cy="854075"/>
            <a:chOff x="468051" y="260"/>
            <a:chExt cx="2136237" cy="854494"/>
          </a:xfrm>
        </p:grpSpPr>
        <p:sp>
          <p:nvSpPr>
            <p:cNvPr id="124" name="Google Shape;124;p4"/>
            <p:cNvSpPr/>
            <p:nvPr/>
          </p:nvSpPr>
          <p:spPr>
            <a:xfrm>
              <a:off x="468051" y="260"/>
              <a:ext cx="2136237" cy="854494"/>
            </a:xfrm>
            <a:prstGeom prst="chevron">
              <a:avLst>
                <a:gd name="adj" fmla="val 17280"/>
              </a:avLst>
            </a:prstGeom>
            <a:gradFill>
              <a:gsLst>
                <a:gs pos="0">
                  <a:srgbClr val="92D050"/>
                </a:gs>
                <a:gs pos="50000">
                  <a:srgbClr val="BFE0D2"/>
                </a:gs>
                <a:gs pos="100000">
                  <a:srgbClr val="F19D19"/>
                </a:gs>
              </a:gsLst>
              <a:lin ang="10800000" scaled="0"/>
            </a:gra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p4"/>
            <p:cNvSpPr txBox="1"/>
            <p:nvPr/>
          </p:nvSpPr>
          <p:spPr>
            <a:xfrm>
              <a:off x="895299" y="260"/>
              <a:ext cx="1281741" cy="854494"/>
            </a:xfrm>
            <a:prstGeom prst="rect">
              <a:avLst/>
            </a:prstGeom>
            <a:noFill/>
            <a:ln>
              <a:noFill/>
            </a:ln>
          </p:spPr>
          <p:txBody>
            <a:bodyPr spcFirstLastPara="1" wrap="square" lIns="10150" tIns="5075" rIns="0" bIns="5075" anchor="ctr" anchorCtr="0">
              <a:noAutofit/>
            </a:bodyPr>
            <a:lstStyle/>
            <a:p>
              <a:pPr marL="0" marR="0" lvl="0" indent="0" algn="ctr" rtl="0">
                <a:lnSpc>
                  <a:spcPct val="90000"/>
                </a:lnSpc>
                <a:spcBef>
                  <a:spcPts val="0"/>
                </a:spcBef>
                <a:spcAft>
                  <a:spcPts val="0"/>
                </a:spcAft>
                <a:buClr>
                  <a:srgbClr val="0E4D3C"/>
                </a:buClr>
                <a:buSzPts val="1800"/>
                <a:buFont typeface="Calibri"/>
                <a:buNone/>
              </a:pPr>
              <a:r>
                <a:rPr lang="en-US" sz="1700" b="1" i="0" u="none" strike="noStrike" cap="none">
                  <a:solidFill>
                    <a:srgbClr val="0E4D3C"/>
                  </a:solidFill>
                  <a:latin typeface="Arial"/>
                  <a:ea typeface="Arial"/>
                  <a:cs typeface="Arial"/>
                  <a:sym typeface="Arial"/>
                </a:rPr>
                <a:t>PEGASUS FACTOR</a:t>
              </a:r>
              <a:endParaRPr sz="1300" b="0" i="0" u="none" strike="noStrike" cap="none">
                <a:solidFill>
                  <a:srgbClr val="000000"/>
                </a:solidFill>
                <a:latin typeface="Arial"/>
                <a:ea typeface="Arial"/>
                <a:cs typeface="Arial"/>
                <a:sym typeface="Arial"/>
              </a:endParaRPr>
            </a:p>
          </p:txBody>
        </p:sp>
      </p:grpSp>
      <p:sp>
        <p:nvSpPr>
          <p:cNvPr id="126" name="Google Shape;1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27" name="Google Shape;127;p4"/>
          <p:cNvPicPr preferRelativeResize="0"/>
          <p:nvPr/>
        </p:nvPicPr>
        <p:blipFill rotWithShape="1">
          <a:blip r:embed="rId4">
            <a:alphaModFix/>
          </a:blip>
          <a:srcRect l="3762" b="17938"/>
          <a:stretch/>
        </p:blipFill>
        <p:spPr>
          <a:xfrm>
            <a:off x="11353800" y="-169700"/>
            <a:ext cx="694775" cy="73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27" descr="E:\PEGASUS\Profile\PREZ\FUND PREZ\Presentation JPG\presentation Dec-06.jpg"/>
          <p:cNvPicPr preferRelativeResize="0"/>
          <p:nvPr/>
        </p:nvPicPr>
        <p:blipFill rotWithShape="1">
          <a:blip r:embed="rId3">
            <a:alphaModFix/>
          </a:blip>
          <a:srcRect l="11888" t="29823" r="67628" b="36425"/>
          <a:stretch/>
        </p:blipFill>
        <p:spPr>
          <a:xfrm>
            <a:off x="2676600" y="1486900"/>
            <a:ext cx="2220224" cy="2034224"/>
          </a:xfrm>
          <a:prstGeom prst="rect">
            <a:avLst/>
          </a:prstGeom>
          <a:noFill/>
          <a:ln>
            <a:noFill/>
          </a:ln>
        </p:spPr>
      </p:pic>
      <p:sp>
        <p:nvSpPr>
          <p:cNvPr id="629" name="Google Shape;629;p27"/>
          <p:cNvSpPr txBox="1"/>
          <p:nvPr/>
        </p:nvSpPr>
        <p:spPr>
          <a:xfrm>
            <a:off x="2169225" y="3521489"/>
            <a:ext cx="3456000" cy="2893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0" name="Google Shape;630;p27"/>
          <p:cNvSpPr txBox="1"/>
          <p:nvPr/>
        </p:nvSpPr>
        <p:spPr>
          <a:xfrm>
            <a:off x="2065587" y="3521126"/>
            <a:ext cx="3456000" cy="2862900"/>
          </a:xfrm>
          <a:prstGeom prst="rect">
            <a:avLst/>
          </a:prstGeom>
          <a:noFill/>
          <a:ln>
            <a:noFill/>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chemeClr val="dk1"/>
              </a:buClr>
              <a:buSzPts val="1200"/>
              <a:buFont typeface="Noto Sans Symbols"/>
              <a:buChar char="▪"/>
            </a:pPr>
            <a:r>
              <a:rPr lang="en-US" sz="1200" b="0" i="0" u="none" strike="noStrike" cap="none">
                <a:solidFill>
                  <a:schemeClr val="dk1"/>
                </a:solidFill>
                <a:latin typeface="Arial"/>
                <a:ea typeface="Arial"/>
                <a:cs typeface="Arial"/>
                <a:sym typeface="Arial"/>
              </a:rPr>
              <a:t>As CIO of Hiranandani Group, executed the </a:t>
            </a:r>
            <a:r>
              <a:rPr lang="en-US" sz="1200" b="1" i="0" u="none" strike="noStrike" cap="none">
                <a:solidFill>
                  <a:schemeClr val="dk1"/>
                </a:solidFill>
                <a:latin typeface="Arial"/>
                <a:ea typeface="Arial"/>
                <a:cs typeface="Arial"/>
                <a:sym typeface="Arial"/>
              </a:rPr>
              <a:t>largest PE deal in the Indian Real Estate Sector</a:t>
            </a:r>
            <a:r>
              <a:rPr lang="en-US" sz="1200" b="0" i="0" u="none" strike="noStrike" cap="none">
                <a:solidFill>
                  <a:schemeClr val="dk1"/>
                </a:solidFill>
                <a:latin typeface="Arial"/>
                <a:ea typeface="Arial"/>
                <a:cs typeface="Arial"/>
                <a:sym typeface="Arial"/>
              </a:rPr>
              <a:t> valued at over</a:t>
            </a:r>
            <a:r>
              <a:rPr lang="en-US" sz="1200" b="1" i="0" u="none" strike="noStrike" cap="none">
                <a:solidFill>
                  <a:schemeClr val="dk1"/>
                </a:solidFill>
                <a:latin typeface="Arial"/>
                <a:ea typeface="Arial"/>
                <a:cs typeface="Arial"/>
                <a:sym typeface="Arial"/>
              </a:rPr>
              <a:t> </a:t>
            </a:r>
            <a:r>
              <a:rPr lang="en-US" sz="1200" b="0" i="0" u="none" strike="noStrike" cap="none">
                <a:solidFill>
                  <a:schemeClr val="dk1"/>
                </a:solidFill>
                <a:latin typeface="Arial"/>
                <a:ea typeface="Arial"/>
                <a:cs typeface="Arial"/>
                <a:sym typeface="Arial"/>
              </a:rPr>
              <a:t>USD 1 billion</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Noto Sans Symbols"/>
              <a:buChar char="▪"/>
            </a:pPr>
            <a:r>
              <a:rPr lang="en-US" sz="1200" b="0" i="0" u="none" strike="noStrike" cap="none">
                <a:solidFill>
                  <a:schemeClr val="dk1"/>
                </a:solidFill>
                <a:latin typeface="Arial"/>
                <a:ea typeface="Arial"/>
                <a:cs typeface="Arial"/>
                <a:sym typeface="Arial"/>
              </a:rPr>
              <a:t>Managed over USD 1 billion of treasury investments as </a:t>
            </a:r>
            <a:r>
              <a:rPr lang="en-US" sz="1200" b="1" i="0" u="none" strike="noStrike" cap="none">
                <a:solidFill>
                  <a:schemeClr val="dk1"/>
                </a:solidFill>
                <a:latin typeface="Arial"/>
                <a:ea typeface="Arial"/>
                <a:cs typeface="Arial"/>
                <a:sym typeface="Arial"/>
              </a:rPr>
              <a:t>CFO of Future Capital. </a:t>
            </a:r>
            <a:r>
              <a:rPr lang="en-US" sz="1200" b="0" i="0" u="none" strike="noStrike" cap="none">
                <a:solidFill>
                  <a:schemeClr val="dk1"/>
                </a:solidFill>
                <a:latin typeface="Arial"/>
                <a:ea typeface="Arial"/>
                <a:cs typeface="Arial"/>
                <a:sym typeface="Arial"/>
              </a:rPr>
              <a:t>Investment Committee &amp; Board Member of Everstone Capital , a USD 1 billion AIF</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Noto Sans Symbols"/>
              <a:buChar char="▪"/>
            </a:pPr>
            <a:r>
              <a:rPr lang="en-US" sz="1200" b="0" i="0" u="none" strike="noStrike" cap="none">
                <a:solidFill>
                  <a:schemeClr val="dk1"/>
                </a:solidFill>
                <a:latin typeface="Arial"/>
                <a:ea typeface="Arial"/>
                <a:cs typeface="Arial"/>
                <a:sym typeface="Arial"/>
              </a:rPr>
              <a:t>As </a:t>
            </a:r>
            <a:r>
              <a:rPr lang="en-US" sz="1200" b="1" i="0" u="none" strike="noStrike" cap="none">
                <a:solidFill>
                  <a:schemeClr val="dk1"/>
                </a:solidFill>
                <a:latin typeface="Arial"/>
                <a:ea typeface="Arial"/>
                <a:cs typeface="Arial"/>
                <a:sym typeface="Arial"/>
              </a:rPr>
              <a:t>Director &amp; CFO of Coca Cola India </a:t>
            </a:r>
            <a:r>
              <a:rPr lang="en-US" sz="1200" b="0" i="0" u="none" strike="noStrike" cap="none">
                <a:solidFill>
                  <a:schemeClr val="dk1"/>
                </a:solidFill>
                <a:latin typeface="Arial"/>
                <a:ea typeface="Arial"/>
                <a:cs typeface="Arial"/>
                <a:sym typeface="Arial"/>
              </a:rPr>
              <a:t>Bottlers , took Balance Sheet from 0 to USD 1 billion through M&amp;A  and investments</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Leadership roles across operations , investing and strategy across various industries.</a:t>
            </a:r>
            <a:endParaRPr sz="1200" b="0" i="0" u="none" strike="noStrike" cap="none">
              <a:solidFill>
                <a:srgbClr val="000000"/>
              </a:solidFill>
              <a:latin typeface="Arial"/>
              <a:ea typeface="Arial"/>
              <a:cs typeface="Arial"/>
              <a:sym typeface="Arial"/>
            </a:endParaRPr>
          </a:p>
        </p:txBody>
      </p:sp>
      <p:sp>
        <p:nvSpPr>
          <p:cNvPr id="631" name="Google Shape;631;p27"/>
          <p:cNvSpPr txBox="1"/>
          <p:nvPr/>
        </p:nvSpPr>
        <p:spPr>
          <a:xfrm>
            <a:off x="6493350" y="3521201"/>
            <a:ext cx="3744900" cy="28782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457200" marR="0" lvl="0" indent="-298450" algn="l" rtl="0">
              <a:lnSpc>
                <a:spcPct val="100000"/>
              </a:lnSpc>
              <a:spcBef>
                <a:spcPts val="0"/>
              </a:spcBef>
              <a:spcAft>
                <a:spcPts val="0"/>
              </a:spcAft>
              <a:buClr>
                <a:schemeClr val="dk1"/>
              </a:buClr>
              <a:buSzPts val="1100"/>
              <a:buFont typeface="Noto Sans Symbols"/>
              <a:buChar char="▪"/>
            </a:pPr>
            <a:r>
              <a:rPr lang="en-US" sz="1200" b="0" i="0" u="none" strike="noStrike" cap="none">
                <a:solidFill>
                  <a:schemeClr val="dk1"/>
                </a:solidFill>
                <a:latin typeface="Arial"/>
                <a:ea typeface="Arial"/>
                <a:cs typeface="Arial"/>
                <a:sym typeface="Arial"/>
              </a:rPr>
              <a:t>As </a:t>
            </a:r>
            <a:r>
              <a:rPr lang="en-US" sz="1200" b="1" i="0" u="none" strike="noStrike" cap="none">
                <a:solidFill>
                  <a:schemeClr val="dk1"/>
                </a:solidFill>
                <a:latin typeface="Arial"/>
                <a:ea typeface="Arial"/>
                <a:cs typeface="Arial"/>
                <a:sym typeface="Arial"/>
              </a:rPr>
              <a:t>Ex – CEO for Africa Towers NV (Bharti Airtel,  Africa)</a:t>
            </a:r>
            <a:r>
              <a:rPr lang="en-US" sz="1200" b="0" i="0" u="none" strike="noStrike" cap="none">
                <a:solidFill>
                  <a:schemeClr val="dk1"/>
                </a:solidFill>
                <a:latin typeface="Arial"/>
                <a:ea typeface="Arial"/>
                <a:cs typeface="Arial"/>
                <a:sym typeface="Arial"/>
              </a:rPr>
              <a:t>, led third party revenue enhancement up to USD 100 million annually . Part of core team in monetizing tower assets amounting to a</a:t>
            </a:r>
            <a:r>
              <a:rPr lang="en-US" sz="1200" b="1" i="0" u="none" strike="noStrike" cap="none">
                <a:solidFill>
                  <a:schemeClr val="dk1"/>
                </a:solidFill>
                <a:latin typeface="Arial"/>
                <a:ea typeface="Arial"/>
                <a:cs typeface="Arial"/>
                <a:sym typeface="Arial"/>
              </a:rPr>
              <a:t> deal of up to USD 2 billion</a:t>
            </a:r>
            <a:endParaRPr sz="1200" b="1"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Noto Sans Symbols"/>
              <a:buChar char="▪"/>
            </a:pPr>
            <a:r>
              <a:rPr lang="en-US" sz="1200" b="0" i="0" u="none" strike="noStrike" cap="none">
                <a:solidFill>
                  <a:schemeClr val="dk1"/>
                </a:solidFill>
                <a:latin typeface="Arial"/>
                <a:ea typeface="Arial"/>
                <a:cs typeface="Arial"/>
                <a:sym typeface="Arial"/>
              </a:rPr>
              <a:t>Ex CEO, COO of a large public listed telecom tower company. Took from </a:t>
            </a:r>
            <a:r>
              <a:rPr lang="en-US" sz="1200" b="1" i="0" u="none" strike="noStrike" cap="none">
                <a:solidFill>
                  <a:schemeClr val="dk1"/>
                </a:solidFill>
                <a:latin typeface="Arial"/>
                <a:ea typeface="Arial"/>
                <a:cs typeface="Arial"/>
                <a:sym typeface="Arial"/>
              </a:rPr>
              <a:t>concept to growth and grew it to USD 200 million revenues. </a:t>
            </a:r>
            <a:endParaRPr sz="1200" b="1"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Arial"/>
                <a:ea typeface="Arial"/>
                <a:cs typeface="Arial"/>
                <a:sym typeface="Arial"/>
              </a:rPr>
              <a:t>Managed &amp; operated CapEx investments of USD 500 million </a:t>
            </a:r>
            <a:endParaRPr sz="12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200" b="0" i="0" u="none" strike="noStrike" cap="none">
                <a:solidFill>
                  <a:schemeClr val="dk1"/>
                </a:solidFill>
                <a:latin typeface="Arial"/>
                <a:ea typeface="Arial"/>
                <a:cs typeface="Arial"/>
                <a:sym typeface="Arial"/>
              </a:rPr>
              <a:t>Led M&amp;A deals in the telecom, enterprise network sector with deal sizes in excess of USD 1 billion.</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Calibri"/>
              <a:ea typeface="Calibri"/>
              <a:cs typeface="Calibri"/>
              <a:sym typeface="Calibri"/>
            </a:endParaRPr>
          </a:p>
        </p:txBody>
      </p:sp>
      <p:sp>
        <p:nvSpPr>
          <p:cNvPr id="632" name="Google Shape;63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633" name="Google Shape;633;p27"/>
          <p:cNvPicPr preferRelativeResize="0"/>
          <p:nvPr/>
        </p:nvPicPr>
        <p:blipFill rotWithShape="1">
          <a:blip r:embed="rId4">
            <a:alphaModFix/>
          </a:blip>
          <a:srcRect/>
          <a:stretch/>
        </p:blipFill>
        <p:spPr>
          <a:xfrm>
            <a:off x="7158225" y="1492725"/>
            <a:ext cx="2220225" cy="1936275"/>
          </a:xfrm>
          <a:prstGeom prst="rect">
            <a:avLst/>
          </a:prstGeom>
          <a:noFill/>
          <a:ln>
            <a:noFill/>
          </a:ln>
        </p:spPr>
      </p:pic>
      <p:sp>
        <p:nvSpPr>
          <p:cNvPr id="634" name="Google Shape;634;p27"/>
          <p:cNvSpPr txBox="1"/>
          <p:nvPr/>
        </p:nvSpPr>
        <p:spPr>
          <a:xfrm>
            <a:off x="2690329" y="751217"/>
            <a:ext cx="2206500" cy="368400"/>
          </a:xfrm>
          <a:prstGeom prst="rect">
            <a:avLst/>
          </a:prstGeom>
          <a:solidFill>
            <a:schemeClr val="dk1"/>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700" b="1" i="0" u="none" strike="noStrike" cap="none">
                <a:solidFill>
                  <a:srgbClr val="FFFFFF"/>
                </a:solidFill>
                <a:latin typeface="Arial"/>
                <a:ea typeface="Arial"/>
                <a:cs typeface="Arial"/>
                <a:sym typeface="Arial"/>
              </a:rPr>
              <a:t>Shridhar N</a:t>
            </a:r>
            <a:endParaRPr sz="1300" b="0" i="0" u="none" strike="noStrike" cap="none">
              <a:solidFill>
                <a:srgbClr val="000000"/>
              </a:solidFill>
              <a:latin typeface="Arial"/>
              <a:ea typeface="Arial"/>
              <a:cs typeface="Arial"/>
              <a:sym typeface="Arial"/>
            </a:endParaRPr>
          </a:p>
        </p:txBody>
      </p:sp>
      <p:sp>
        <p:nvSpPr>
          <p:cNvPr id="635" name="Google Shape;635;p27"/>
          <p:cNvSpPr txBox="1"/>
          <p:nvPr/>
        </p:nvSpPr>
        <p:spPr>
          <a:xfrm>
            <a:off x="2690329" y="1119517"/>
            <a:ext cx="2206500" cy="373200"/>
          </a:xfrm>
          <a:prstGeom prst="rect">
            <a:avLst/>
          </a:prstGeom>
          <a:solidFill>
            <a:srgbClr val="D9D9D9"/>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100" b="1" i="0" u="none" strike="noStrike" cap="none">
                <a:solidFill>
                  <a:schemeClr val="dk1"/>
                </a:solidFill>
                <a:latin typeface="Arial"/>
                <a:ea typeface="Arial"/>
                <a:cs typeface="Arial"/>
                <a:sym typeface="Arial"/>
              </a:rPr>
              <a:t>Founder &amp; Managing Director</a:t>
            </a:r>
            <a:endParaRPr sz="1400" b="0" i="0" u="none" strike="noStrike" cap="none">
              <a:solidFill>
                <a:srgbClr val="000000"/>
              </a:solidFill>
              <a:latin typeface="Arial"/>
              <a:ea typeface="Arial"/>
              <a:cs typeface="Arial"/>
              <a:sym typeface="Arial"/>
            </a:endParaRPr>
          </a:p>
        </p:txBody>
      </p:sp>
      <p:sp>
        <p:nvSpPr>
          <p:cNvPr id="636" name="Google Shape;636;p27"/>
          <p:cNvSpPr txBox="1"/>
          <p:nvPr/>
        </p:nvSpPr>
        <p:spPr>
          <a:xfrm>
            <a:off x="7171962" y="751237"/>
            <a:ext cx="2206500" cy="368400"/>
          </a:xfrm>
          <a:prstGeom prst="rect">
            <a:avLst/>
          </a:prstGeom>
          <a:solidFill>
            <a:schemeClr val="dk1"/>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600" b="1" i="0" u="none" strike="noStrike" cap="none">
                <a:solidFill>
                  <a:srgbClr val="FFFFFF"/>
                </a:solidFill>
                <a:latin typeface="Arial"/>
                <a:ea typeface="Arial"/>
                <a:cs typeface="Arial"/>
                <a:sym typeface="Arial"/>
              </a:rPr>
              <a:t>Prakash Ranjalkar</a:t>
            </a:r>
            <a:endParaRPr sz="1600" b="0" i="0" u="none" strike="noStrike" cap="none">
              <a:solidFill>
                <a:srgbClr val="000000"/>
              </a:solidFill>
              <a:latin typeface="Arial"/>
              <a:ea typeface="Arial"/>
              <a:cs typeface="Arial"/>
              <a:sym typeface="Arial"/>
            </a:endParaRPr>
          </a:p>
        </p:txBody>
      </p:sp>
      <p:sp>
        <p:nvSpPr>
          <p:cNvPr id="637" name="Google Shape;637;p27"/>
          <p:cNvSpPr txBox="1"/>
          <p:nvPr/>
        </p:nvSpPr>
        <p:spPr>
          <a:xfrm>
            <a:off x="7171962" y="1119537"/>
            <a:ext cx="2206500" cy="373200"/>
          </a:xfrm>
          <a:prstGeom prst="rect">
            <a:avLst/>
          </a:prstGeom>
          <a:solidFill>
            <a:srgbClr val="D9D9D9"/>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300" b="1" i="0" u="none" strike="noStrike" cap="none">
                <a:solidFill>
                  <a:schemeClr val="dk1"/>
                </a:solidFill>
                <a:latin typeface="Arial"/>
                <a:ea typeface="Arial"/>
                <a:cs typeface="Arial"/>
                <a:sym typeface="Arial"/>
              </a:rPr>
              <a:t>Operating Partner</a:t>
            </a:r>
            <a:endParaRPr sz="1600" b="0" i="0" u="none" strike="noStrike" cap="none">
              <a:solidFill>
                <a:srgbClr val="000000"/>
              </a:solidFill>
              <a:latin typeface="Arial"/>
              <a:ea typeface="Arial"/>
              <a:cs typeface="Arial"/>
              <a:sym typeface="Arial"/>
            </a:endParaRPr>
          </a:p>
        </p:txBody>
      </p:sp>
      <p:sp>
        <p:nvSpPr>
          <p:cNvPr id="638" name="Google Shape;638;p27"/>
          <p:cNvSpPr txBox="1"/>
          <p:nvPr/>
        </p:nvSpPr>
        <p:spPr>
          <a:xfrm>
            <a:off x="0" y="-32731"/>
            <a:ext cx="12192000" cy="5694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alibri"/>
              <a:buNone/>
            </a:pPr>
            <a:r>
              <a:rPr lang="en-US" sz="3100" b="1" i="0" u="none" strike="noStrike" cap="none">
                <a:solidFill>
                  <a:schemeClr val="lt1"/>
                </a:solidFill>
                <a:latin typeface="Arial"/>
                <a:ea typeface="Arial"/>
                <a:cs typeface="Arial"/>
                <a:sym typeface="Arial"/>
              </a:rPr>
              <a:t>The Pegasus Team </a:t>
            </a:r>
            <a:endParaRPr sz="3100" b="0" i="0" u="none" strike="noStrike" cap="none">
              <a:solidFill>
                <a:srgbClr val="000000"/>
              </a:solidFill>
              <a:latin typeface="Arial"/>
              <a:ea typeface="Arial"/>
              <a:cs typeface="Arial"/>
              <a:sym typeface="Arial"/>
            </a:endParaRPr>
          </a:p>
        </p:txBody>
      </p:sp>
      <p:pic>
        <p:nvPicPr>
          <p:cNvPr id="639" name="Google Shape;639;p27"/>
          <p:cNvPicPr preferRelativeResize="0"/>
          <p:nvPr/>
        </p:nvPicPr>
        <p:blipFill rotWithShape="1">
          <a:blip r:embed="rId5">
            <a:alphaModFix/>
          </a:blip>
          <a:srcRect l="3762" b="17938"/>
          <a:stretch/>
        </p:blipFill>
        <p:spPr>
          <a:xfrm>
            <a:off x="11353800" y="-169700"/>
            <a:ext cx="694775" cy="739100"/>
          </a:xfrm>
          <a:prstGeom prst="rect">
            <a:avLst/>
          </a:prstGeom>
          <a:noFill/>
          <a:ln>
            <a:noFill/>
          </a:ln>
        </p:spPr>
      </p:pic>
      <p:sp>
        <p:nvSpPr>
          <p:cNvPr id="15" name="TextBox 14">
            <a:extLst>
              <a:ext uri="{FF2B5EF4-FFF2-40B4-BE49-F238E27FC236}">
                <a16:creationId xmlns:a16="http://schemas.microsoft.com/office/drawing/2014/main" id="{60CE3A2C-601B-4E37-B195-0E493DE7987D}"/>
              </a:ext>
            </a:extLst>
          </p:cNvPr>
          <p:cNvSpPr txBox="1"/>
          <p:nvPr/>
        </p:nvSpPr>
        <p:spPr>
          <a:xfrm>
            <a:off x="3018453" y="3191136"/>
            <a:ext cx="6167534" cy="307777"/>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28"/>
          <p:cNvSpPr txBox="1"/>
          <p:nvPr/>
        </p:nvSpPr>
        <p:spPr>
          <a:xfrm>
            <a:off x="8366150" y="3574476"/>
            <a:ext cx="2592300" cy="30477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More than 18 years of experience in in the IT Services &amp; Consulting industry</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Former Executive Vice President at Microland, tasked with accelerating growth in the US &amp; European geographies.</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Leadership roles at various leading IT Companies including Infosys</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President of TiE Midwest </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Founder of Bizofit, a Chicago based accelerator</a:t>
            </a:r>
            <a:endParaRPr sz="1200" b="0" i="0" u="none" strike="noStrike" cap="none">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646" name="Google Shape;646;p28"/>
          <p:cNvSpPr txBox="1"/>
          <p:nvPr/>
        </p:nvSpPr>
        <p:spPr>
          <a:xfrm>
            <a:off x="4849800" y="3570825"/>
            <a:ext cx="2497200" cy="30477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28 years of operational experience</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23 years with Asian Paints across locations in India </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Held senior management positions in Operations, Projects &amp; Plant Engineering </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Evaluation &amp; execution of renewable energy projects  (solar  &amp; wind energy )</a:t>
            </a:r>
            <a:endParaRPr sz="1200" b="0" i="0" u="none" strike="noStrike" cap="none">
              <a:solidFill>
                <a:srgbClr val="000000"/>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Evaluation &amp; adoption of new technology</a:t>
            </a:r>
            <a:endParaRPr sz="12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Arial"/>
              <a:ea typeface="Arial"/>
              <a:cs typeface="Arial"/>
              <a:sym typeface="Arial"/>
            </a:endParaRPr>
          </a:p>
        </p:txBody>
      </p:sp>
      <p:pic>
        <p:nvPicPr>
          <p:cNvPr id="647" name="Google Shape;647;p28" descr="C:\Users\admin\Downloads\New Doc 2018-06-02 (1).jpg"/>
          <p:cNvPicPr preferRelativeResize="0"/>
          <p:nvPr/>
        </p:nvPicPr>
        <p:blipFill rotWithShape="1">
          <a:blip r:embed="rId3">
            <a:alphaModFix/>
          </a:blip>
          <a:srcRect/>
          <a:stretch/>
        </p:blipFill>
        <p:spPr>
          <a:xfrm>
            <a:off x="5282425" y="1678258"/>
            <a:ext cx="1631950" cy="1808162"/>
          </a:xfrm>
          <a:prstGeom prst="rect">
            <a:avLst/>
          </a:prstGeom>
          <a:noFill/>
          <a:ln>
            <a:noFill/>
          </a:ln>
        </p:spPr>
      </p:pic>
      <p:pic>
        <p:nvPicPr>
          <p:cNvPr id="648" name="Google Shape;648;p28"/>
          <p:cNvPicPr preferRelativeResize="0"/>
          <p:nvPr/>
        </p:nvPicPr>
        <p:blipFill rotWithShape="1">
          <a:blip r:embed="rId4">
            <a:alphaModFix/>
          </a:blip>
          <a:srcRect l="14744" r="9721" b="7560"/>
          <a:stretch/>
        </p:blipFill>
        <p:spPr>
          <a:xfrm>
            <a:off x="8718225" y="1739188"/>
            <a:ext cx="1917700" cy="1762125"/>
          </a:xfrm>
          <a:prstGeom prst="rect">
            <a:avLst/>
          </a:prstGeom>
          <a:noFill/>
          <a:ln>
            <a:noFill/>
          </a:ln>
        </p:spPr>
      </p:pic>
      <p:pic>
        <p:nvPicPr>
          <p:cNvPr id="649" name="Google Shape;649;p28" descr="C:\Users\pc\Downloads\WhatsApp Image 2020-10-12 at 10.03.19 AM.jpeg"/>
          <p:cNvPicPr preferRelativeResize="0"/>
          <p:nvPr/>
        </p:nvPicPr>
        <p:blipFill rotWithShape="1">
          <a:blip r:embed="rId5">
            <a:alphaModFix/>
          </a:blip>
          <a:srcRect/>
          <a:stretch/>
        </p:blipFill>
        <p:spPr>
          <a:xfrm>
            <a:off x="1536431" y="1881334"/>
            <a:ext cx="1942144" cy="1608750"/>
          </a:xfrm>
          <a:prstGeom prst="rect">
            <a:avLst/>
          </a:prstGeom>
          <a:noFill/>
          <a:ln>
            <a:noFill/>
          </a:ln>
        </p:spPr>
      </p:pic>
      <p:sp>
        <p:nvSpPr>
          <p:cNvPr id="650" name="Google Shape;650;p28"/>
          <p:cNvSpPr txBox="1"/>
          <p:nvPr/>
        </p:nvSpPr>
        <p:spPr>
          <a:xfrm>
            <a:off x="1233550" y="3574475"/>
            <a:ext cx="2597100" cy="30477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16+ years of experience in AgriTech, InfoTech, Data Science, AI, ML and Enterprise Blockchain. </a:t>
            </a:r>
            <a:endParaRPr sz="12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He has worked as advisor for Mission Samriddhi,  on Agriculture &amp; Livelihood - CSR Initiative of Intellect Design Arena (Erstwhile Polaris Software). </a:t>
            </a:r>
            <a:endParaRPr sz="12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Arial"/>
                <a:ea typeface="Arial"/>
                <a:cs typeface="Arial"/>
                <a:sym typeface="Arial"/>
              </a:rPr>
              <a:t>He has worked with Harsco, Unisys, Hexaware to lead Aftermarket and Master Data Management ERP Implementations in USA, UK, and the Netherlands</a:t>
            </a:r>
            <a:endParaRPr sz="1200" b="0" i="0" u="none" strike="noStrike" cap="none">
              <a:solidFill>
                <a:srgbClr val="000000"/>
              </a:solidFill>
              <a:latin typeface="Arial"/>
              <a:ea typeface="Arial"/>
              <a:cs typeface="Arial"/>
              <a:sym typeface="Arial"/>
            </a:endParaRPr>
          </a:p>
        </p:txBody>
      </p:sp>
      <p:sp>
        <p:nvSpPr>
          <p:cNvPr id="651" name="Google Shape;651;p28"/>
          <p:cNvSpPr txBox="1">
            <a:spLocks noGrp="1"/>
          </p:cNvSpPr>
          <p:nvPr>
            <p:ph type="sldNum" idx="12"/>
          </p:nvPr>
        </p:nvSpPr>
        <p:spPr>
          <a:xfrm>
            <a:off x="8610600" y="636000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652" name="Google Shape;652;p28"/>
          <p:cNvSpPr txBox="1"/>
          <p:nvPr/>
        </p:nvSpPr>
        <p:spPr>
          <a:xfrm>
            <a:off x="1404822" y="924518"/>
            <a:ext cx="2206500" cy="368400"/>
          </a:xfrm>
          <a:prstGeom prst="rect">
            <a:avLst/>
          </a:prstGeom>
          <a:solidFill>
            <a:schemeClr val="dk1"/>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700" b="1" i="0" u="none" strike="noStrike" cap="none">
                <a:solidFill>
                  <a:srgbClr val="FFFFFF"/>
                </a:solidFill>
                <a:latin typeface="Arial"/>
                <a:ea typeface="Arial"/>
                <a:cs typeface="Arial"/>
                <a:sym typeface="Arial"/>
              </a:rPr>
              <a:t>Subhash Lode</a:t>
            </a:r>
            <a:endParaRPr sz="1300" b="0" i="0" u="none" strike="noStrike" cap="none">
              <a:solidFill>
                <a:srgbClr val="000000"/>
              </a:solidFill>
              <a:latin typeface="Arial"/>
              <a:ea typeface="Arial"/>
              <a:cs typeface="Arial"/>
              <a:sym typeface="Arial"/>
            </a:endParaRPr>
          </a:p>
        </p:txBody>
      </p:sp>
      <p:sp>
        <p:nvSpPr>
          <p:cNvPr id="653" name="Google Shape;653;p28"/>
          <p:cNvSpPr txBox="1"/>
          <p:nvPr/>
        </p:nvSpPr>
        <p:spPr>
          <a:xfrm>
            <a:off x="1404822" y="1292818"/>
            <a:ext cx="2206500" cy="373200"/>
          </a:xfrm>
          <a:prstGeom prst="rect">
            <a:avLst/>
          </a:prstGeom>
          <a:solidFill>
            <a:srgbClr val="D9D9D9"/>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000" b="1" i="0" u="none" strike="noStrike" cap="none">
                <a:solidFill>
                  <a:schemeClr val="dk1"/>
                </a:solidFill>
                <a:latin typeface="Arial"/>
                <a:ea typeface="Arial"/>
                <a:cs typeface="Arial"/>
                <a:sym typeface="Arial"/>
              </a:rPr>
              <a:t>(Sr Manager Investment and Operations)</a:t>
            </a:r>
            <a:endParaRPr sz="1300" b="0" i="0" u="none" strike="noStrike" cap="none">
              <a:solidFill>
                <a:srgbClr val="000000"/>
              </a:solidFill>
              <a:latin typeface="Arial"/>
              <a:ea typeface="Arial"/>
              <a:cs typeface="Arial"/>
              <a:sym typeface="Arial"/>
            </a:endParaRPr>
          </a:p>
        </p:txBody>
      </p:sp>
      <p:sp>
        <p:nvSpPr>
          <p:cNvPr id="654" name="Google Shape;654;p28"/>
          <p:cNvSpPr txBox="1"/>
          <p:nvPr/>
        </p:nvSpPr>
        <p:spPr>
          <a:xfrm>
            <a:off x="4995150" y="924531"/>
            <a:ext cx="2206500" cy="368400"/>
          </a:xfrm>
          <a:prstGeom prst="rect">
            <a:avLst/>
          </a:prstGeom>
          <a:solidFill>
            <a:schemeClr val="dk1"/>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700" b="1" i="0" u="none" strike="noStrike" cap="none">
                <a:solidFill>
                  <a:srgbClr val="FFFFFF"/>
                </a:solidFill>
                <a:latin typeface="Arial"/>
                <a:ea typeface="Arial"/>
                <a:cs typeface="Arial"/>
                <a:sym typeface="Arial"/>
              </a:rPr>
              <a:t>Vasant Kumar</a:t>
            </a:r>
            <a:endParaRPr sz="1300" b="0" i="0" u="none" strike="noStrike" cap="none">
              <a:solidFill>
                <a:srgbClr val="000000"/>
              </a:solidFill>
              <a:latin typeface="Arial"/>
              <a:ea typeface="Arial"/>
              <a:cs typeface="Arial"/>
              <a:sym typeface="Arial"/>
            </a:endParaRPr>
          </a:p>
        </p:txBody>
      </p:sp>
      <p:sp>
        <p:nvSpPr>
          <p:cNvPr id="655" name="Google Shape;655;p28"/>
          <p:cNvSpPr txBox="1"/>
          <p:nvPr/>
        </p:nvSpPr>
        <p:spPr>
          <a:xfrm>
            <a:off x="4995150" y="1292825"/>
            <a:ext cx="2206500" cy="373200"/>
          </a:xfrm>
          <a:prstGeom prst="rect">
            <a:avLst/>
          </a:prstGeom>
          <a:solidFill>
            <a:srgbClr val="D9D9D9"/>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900" b="1" i="0" u="none" strike="noStrike" cap="none">
                <a:solidFill>
                  <a:schemeClr val="dk1"/>
                </a:solidFill>
                <a:latin typeface="Arial"/>
                <a:ea typeface="Arial"/>
                <a:cs typeface="Arial"/>
                <a:sym typeface="Arial"/>
              </a:rPr>
              <a:t>(Head of Investment &amp; Operations Renewable Energy Sector)</a:t>
            </a:r>
            <a:endParaRPr sz="1200" b="0" i="0" u="none" strike="noStrike" cap="none">
              <a:solidFill>
                <a:srgbClr val="000000"/>
              </a:solidFill>
              <a:latin typeface="Arial"/>
              <a:ea typeface="Arial"/>
              <a:cs typeface="Arial"/>
              <a:sym typeface="Arial"/>
            </a:endParaRPr>
          </a:p>
        </p:txBody>
      </p:sp>
      <p:sp>
        <p:nvSpPr>
          <p:cNvPr id="656" name="Google Shape;656;p28"/>
          <p:cNvSpPr txBox="1"/>
          <p:nvPr/>
        </p:nvSpPr>
        <p:spPr>
          <a:xfrm>
            <a:off x="8585478" y="924518"/>
            <a:ext cx="2206500" cy="368400"/>
          </a:xfrm>
          <a:prstGeom prst="rect">
            <a:avLst/>
          </a:prstGeom>
          <a:solidFill>
            <a:schemeClr val="dk1"/>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700" b="1" i="0" u="none" strike="noStrike" cap="none">
                <a:solidFill>
                  <a:srgbClr val="FFFFFF"/>
                </a:solidFill>
                <a:latin typeface="Arial"/>
                <a:ea typeface="Arial"/>
                <a:cs typeface="Arial"/>
                <a:sym typeface="Arial"/>
              </a:rPr>
              <a:t>Bala Palamadai</a:t>
            </a:r>
            <a:endParaRPr sz="1300" b="0" i="0" u="none" strike="noStrike" cap="none">
              <a:solidFill>
                <a:srgbClr val="000000"/>
              </a:solidFill>
              <a:latin typeface="Arial"/>
              <a:ea typeface="Arial"/>
              <a:cs typeface="Arial"/>
              <a:sym typeface="Arial"/>
            </a:endParaRPr>
          </a:p>
        </p:txBody>
      </p:sp>
      <p:sp>
        <p:nvSpPr>
          <p:cNvPr id="657" name="Google Shape;657;p28"/>
          <p:cNvSpPr txBox="1"/>
          <p:nvPr/>
        </p:nvSpPr>
        <p:spPr>
          <a:xfrm>
            <a:off x="8585478" y="1292818"/>
            <a:ext cx="2206500" cy="373200"/>
          </a:xfrm>
          <a:prstGeom prst="rect">
            <a:avLst/>
          </a:prstGeom>
          <a:solidFill>
            <a:srgbClr val="D9D9D9"/>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000" b="1" i="0" u="none" strike="noStrike" cap="none">
                <a:solidFill>
                  <a:schemeClr val="dk1"/>
                </a:solidFill>
                <a:latin typeface="Arial"/>
                <a:ea typeface="Arial"/>
                <a:cs typeface="Arial"/>
                <a:sym typeface="Arial"/>
              </a:rPr>
              <a:t>Partner &amp; Technology Advisor</a:t>
            </a:r>
            <a:endParaRPr sz="1300" b="0" i="0" u="none" strike="noStrike" cap="none">
              <a:solidFill>
                <a:srgbClr val="000000"/>
              </a:solidFill>
              <a:latin typeface="Arial"/>
              <a:ea typeface="Arial"/>
              <a:cs typeface="Arial"/>
              <a:sym typeface="Arial"/>
            </a:endParaRPr>
          </a:p>
        </p:txBody>
      </p:sp>
      <p:sp>
        <p:nvSpPr>
          <p:cNvPr id="658" name="Google Shape;658;p28"/>
          <p:cNvSpPr txBox="1"/>
          <p:nvPr/>
        </p:nvSpPr>
        <p:spPr>
          <a:xfrm>
            <a:off x="0" y="-32731"/>
            <a:ext cx="12192000" cy="5694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alibri"/>
              <a:buNone/>
            </a:pPr>
            <a:r>
              <a:rPr lang="en-US" sz="3100" b="1" i="0" u="none" strike="noStrike" cap="none">
                <a:solidFill>
                  <a:schemeClr val="lt1"/>
                </a:solidFill>
                <a:latin typeface="Arial"/>
                <a:ea typeface="Arial"/>
                <a:cs typeface="Arial"/>
                <a:sym typeface="Arial"/>
              </a:rPr>
              <a:t>The Pegasus Team </a:t>
            </a:r>
            <a:endParaRPr sz="3100" b="0" i="0" u="none" strike="noStrike" cap="none">
              <a:solidFill>
                <a:srgbClr val="000000"/>
              </a:solidFill>
              <a:latin typeface="Arial"/>
              <a:ea typeface="Arial"/>
              <a:cs typeface="Arial"/>
              <a:sym typeface="Arial"/>
            </a:endParaRPr>
          </a:p>
        </p:txBody>
      </p:sp>
      <p:pic>
        <p:nvPicPr>
          <p:cNvPr id="659" name="Google Shape;659;p28"/>
          <p:cNvPicPr preferRelativeResize="0"/>
          <p:nvPr/>
        </p:nvPicPr>
        <p:blipFill rotWithShape="1">
          <a:blip r:embed="rId6">
            <a:alphaModFix/>
          </a:blip>
          <a:srcRect l="3762" b="17938"/>
          <a:stretch/>
        </p:blipFill>
        <p:spPr>
          <a:xfrm>
            <a:off x="11353800" y="-169700"/>
            <a:ext cx="694775" cy="73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6" name="Google Shape;666;p29"/>
          <p:cNvSpPr txBox="1"/>
          <p:nvPr/>
        </p:nvSpPr>
        <p:spPr>
          <a:xfrm>
            <a:off x="4720310" y="4070458"/>
            <a:ext cx="2546100" cy="2308284"/>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Arial"/>
                <a:ea typeface="Arial"/>
                <a:cs typeface="Arial"/>
                <a:sym typeface="Arial"/>
              </a:rPr>
              <a:t>Bachelors in Management Studies with a specialization in Finance from Mumbai university.</a:t>
            </a:r>
          </a:p>
          <a:p>
            <a:pPr marL="457200" marR="0" lvl="0" indent="-30480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Arial"/>
                <a:ea typeface="Arial"/>
                <a:cs typeface="Arial"/>
                <a:sym typeface="Arial"/>
              </a:rPr>
              <a:t>Graduated with a CGPA of 9.86. Has cleared CFA level 1 in February 2021. Well versed with all subjects of finance.</a:t>
            </a:r>
          </a:p>
          <a:p>
            <a:pPr marL="457200" marR="0" lvl="0" indent="-304800" algn="l" rtl="0">
              <a:lnSpc>
                <a:spcPct val="100000"/>
              </a:lnSpc>
              <a:spcBef>
                <a:spcPts val="0"/>
              </a:spcBef>
              <a:spcAft>
                <a:spcPts val="0"/>
              </a:spcAft>
              <a:buClr>
                <a:schemeClr val="dk1"/>
              </a:buClr>
              <a:buSzPts val="1200"/>
              <a:buFont typeface="Arial"/>
              <a:buChar char="▪"/>
            </a:pPr>
            <a:r>
              <a:rPr lang="en-US" sz="1200" dirty="0">
                <a:solidFill>
                  <a:schemeClr val="dk1"/>
                </a:solidFill>
              </a:rPr>
              <a:t>Experienced with financial statements, valuation models and statistics.</a:t>
            </a:r>
            <a:endParaRPr sz="1400" b="0" i="0" u="none" strike="noStrike" cap="none" dirty="0">
              <a:solidFill>
                <a:schemeClr val="dk1"/>
              </a:solidFill>
              <a:latin typeface="Arial"/>
              <a:ea typeface="Arial"/>
              <a:cs typeface="Arial"/>
              <a:sym typeface="Arial"/>
            </a:endParaRPr>
          </a:p>
        </p:txBody>
      </p:sp>
      <p:sp>
        <p:nvSpPr>
          <p:cNvPr id="667" name="Google Shape;667;p29"/>
          <p:cNvSpPr txBox="1"/>
          <p:nvPr/>
        </p:nvSpPr>
        <p:spPr>
          <a:xfrm>
            <a:off x="4890110" y="1214634"/>
            <a:ext cx="2206500" cy="368400"/>
          </a:xfrm>
          <a:prstGeom prst="rect">
            <a:avLst/>
          </a:prstGeom>
          <a:solidFill>
            <a:schemeClr val="dk1"/>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900" b="1" dirty="0">
                <a:solidFill>
                  <a:srgbClr val="FFFFFF"/>
                </a:solidFill>
              </a:rPr>
              <a:t>Rumsha Kapadia</a:t>
            </a:r>
            <a:endParaRPr sz="1500" b="0" i="0" u="none" strike="noStrike" cap="none" dirty="0">
              <a:solidFill>
                <a:srgbClr val="000000"/>
              </a:solidFill>
              <a:latin typeface="Arial"/>
              <a:ea typeface="Arial"/>
              <a:cs typeface="Arial"/>
              <a:sym typeface="Arial"/>
            </a:endParaRPr>
          </a:p>
        </p:txBody>
      </p:sp>
      <p:sp>
        <p:nvSpPr>
          <p:cNvPr id="668" name="Google Shape;668;p29"/>
          <p:cNvSpPr txBox="1"/>
          <p:nvPr/>
        </p:nvSpPr>
        <p:spPr>
          <a:xfrm>
            <a:off x="4890110" y="1573703"/>
            <a:ext cx="2206500" cy="373200"/>
          </a:xfrm>
          <a:prstGeom prst="rect">
            <a:avLst/>
          </a:prstGeom>
          <a:solidFill>
            <a:srgbClr val="D9D9D9"/>
          </a:solidFill>
          <a:ln w="12700" cap="flat" cmpd="sng">
            <a:solidFill>
              <a:srgbClr val="12705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100"/>
              <a:buFont typeface="Calibri"/>
              <a:buNone/>
            </a:pPr>
            <a:r>
              <a:rPr lang="en-US" sz="1200" b="1" i="0" u="none" strike="noStrike" cap="none">
                <a:solidFill>
                  <a:schemeClr val="dk1"/>
                </a:solidFill>
                <a:latin typeface="Arial"/>
                <a:ea typeface="Arial"/>
                <a:cs typeface="Arial"/>
                <a:sym typeface="Arial"/>
              </a:rPr>
              <a:t>Management Trainee</a:t>
            </a:r>
            <a:endParaRPr sz="1500" b="0" i="0" u="none" strike="noStrike" cap="none">
              <a:solidFill>
                <a:srgbClr val="000000"/>
              </a:solidFill>
              <a:latin typeface="Arial"/>
              <a:ea typeface="Arial"/>
              <a:cs typeface="Arial"/>
              <a:sym typeface="Arial"/>
            </a:endParaRPr>
          </a:p>
        </p:txBody>
      </p:sp>
      <p:sp>
        <p:nvSpPr>
          <p:cNvPr id="669" name="Google Shape;66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673" name="Google Shape;673;p29"/>
          <p:cNvSpPr txBox="1"/>
          <p:nvPr/>
        </p:nvSpPr>
        <p:spPr>
          <a:xfrm>
            <a:off x="0" y="-32731"/>
            <a:ext cx="12192000" cy="5694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alibri"/>
              <a:buNone/>
            </a:pPr>
            <a:r>
              <a:rPr lang="en-US" sz="3100" b="1" i="0" u="none" strike="noStrike" cap="none">
                <a:solidFill>
                  <a:schemeClr val="lt1"/>
                </a:solidFill>
                <a:latin typeface="Arial"/>
                <a:ea typeface="Arial"/>
                <a:cs typeface="Arial"/>
                <a:sym typeface="Arial"/>
              </a:rPr>
              <a:t>The Pegasus Team </a:t>
            </a:r>
            <a:endParaRPr sz="3100" b="0" i="0" u="none" strike="noStrike" cap="none">
              <a:solidFill>
                <a:srgbClr val="000000"/>
              </a:solidFill>
              <a:latin typeface="Arial"/>
              <a:ea typeface="Arial"/>
              <a:cs typeface="Arial"/>
              <a:sym typeface="Arial"/>
            </a:endParaRPr>
          </a:p>
        </p:txBody>
      </p:sp>
      <p:pic>
        <p:nvPicPr>
          <p:cNvPr id="674" name="Google Shape;674;p29"/>
          <p:cNvPicPr preferRelativeResize="0"/>
          <p:nvPr/>
        </p:nvPicPr>
        <p:blipFill rotWithShape="1">
          <a:blip r:embed="rId3">
            <a:alphaModFix/>
          </a:blip>
          <a:srcRect l="3762" b="17938"/>
          <a:stretch/>
        </p:blipFill>
        <p:spPr>
          <a:xfrm>
            <a:off x="11353800" y="-169700"/>
            <a:ext cx="694775" cy="739100"/>
          </a:xfrm>
          <a:prstGeom prst="rect">
            <a:avLst/>
          </a:prstGeom>
          <a:noFill/>
          <a:ln>
            <a:noFill/>
          </a:ln>
        </p:spPr>
      </p:pic>
      <p:pic>
        <p:nvPicPr>
          <p:cNvPr id="3" name="Picture 2">
            <a:extLst>
              <a:ext uri="{FF2B5EF4-FFF2-40B4-BE49-F238E27FC236}">
                <a16:creationId xmlns:a16="http://schemas.microsoft.com/office/drawing/2014/main" id="{D04B2656-1A6F-4E8D-A4E0-808B79EFC9E2}"/>
              </a:ext>
            </a:extLst>
          </p:cNvPr>
          <p:cNvPicPr>
            <a:picLocks noChangeAspect="1"/>
          </p:cNvPicPr>
          <p:nvPr/>
        </p:nvPicPr>
        <p:blipFill rotWithShape="1">
          <a:blip r:embed="rId4"/>
          <a:srcRect t="6461" b="22452"/>
          <a:stretch/>
        </p:blipFill>
        <p:spPr>
          <a:xfrm>
            <a:off x="5039933" y="2053288"/>
            <a:ext cx="1906854" cy="1889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30" descr="E:\PEGASUS\Profile\PREZ\FUND PREZ\Presentation JPG\presentation Dec-07.jpg"/>
          <p:cNvPicPr preferRelativeResize="0"/>
          <p:nvPr/>
        </p:nvPicPr>
        <p:blipFill rotWithShape="1">
          <a:blip r:embed="rId3">
            <a:alphaModFix/>
          </a:blip>
          <a:srcRect l="10606" t="40465" r="67848" b="21242"/>
          <a:stretch/>
        </p:blipFill>
        <p:spPr>
          <a:xfrm>
            <a:off x="8783450" y="985875"/>
            <a:ext cx="1887551" cy="1887674"/>
          </a:xfrm>
          <a:prstGeom prst="rect">
            <a:avLst/>
          </a:prstGeom>
          <a:noFill/>
          <a:ln>
            <a:noFill/>
          </a:ln>
        </p:spPr>
      </p:pic>
      <p:pic>
        <p:nvPicPr>
          <p:cNvPr id="680" name="Google Shape;680;p30" descr="E:\PEGASUS\Profile\PREZ\FUND PREZ\Presentation JPG\presentation Dec-06.jpg"/>
          <p:cNvPicPr preferRelativeResize="0"/>
          <p:nvPr/>
        </p:nvPicPr>
        <p:blipFill rotWithShape="1">
          <a:blip r:embed="rId4">
            <a:alphaModFix/>
          </a:blip>
          <a:srcRect l="11888" t="29823" r="67628" b="36425"/>
          <a:stretch/>
        </p:blipFill>
        <p:spPr>
          <a:xfrm>
            <a:off x="1400363" y="899450"/>
            <a:ext cx="2141401" cy="1985602"/>
          </a:xfrm>
          <a:prstGeom prst="rect">
            <a:avLst/>
          </a:prstGeom>
          <a:noFill/>
          <a:ln>
            <a:noFill/>
          </a:ln>
        </p:spPr>
      </p:pic>
      <p:sp>
        <p:nvSpPr>
          <p:cNvPr id="681" name="Google Shape;681;p30"/>
          <p:cNvSpPr txBox="1"/>
          <p:nvPr/>
        </p:nvSpPr>
        <p:spPr>
          <a:xfrm>
            <a:off x="1936450" y="2910201"/>
            <a:ext cx="9780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Narayan Shridhar</a:t>
            </a:r>
            <a:endParaRPr sz="1400" b="0" i="0" u="none" strike="noStrike" cap="none">
              <a:solidFill>
                <a:srgbClr val="000000"/>
              </a:solidFill>
              <a:latin typeface="Arial"/>
              <a:ea typeface="Arial"/>
              <a:cs typeface="Arial"/>
              <a:sym typeface="Arial"/>
            </a:endParaRPr>
          </a:p>
        </p:txBody>
      </p:sp>
      <p:sp>
        <p:nvSpPr>
          <p:cNvPr id="682" name="Google Shape;682;p30"/>
          <p:cNvSpPr txBox="1"/>
          <p:nvPr/>
        </p:nvSpPr>
        <p:spPr>
          <a:xfrm>
            <a:off x="9009975" y="2910201"/>
            <a:ext cx="15114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Prakash Ranjalkar</a:t>
            </a:r>
            <a:endParaRPr sz="1400" b="0" i="0" u="none" strike="noStrike" cap="none">
              <a:solidFill>
                <a:srgbClr val="000000"/>
              </a:solidFill>
              <a:latin typeface="Arial"/>
              <a:ea typeface="Arial"/>
              <a:cs typeface="Arial"/>
              <a:sym typeface="Arial"/>
            </a:endParaRPr>
          </a:p>
        </p:txBody>
      </p:sp>
      <p:sp>
        <p:nvSpPr>
          <p:cNvPr id="683" name="Google Shape;683;p30"/>
          <p:cNvSpPr txBox="1"/>
          <p:nvPr/>
        </p:nvSpPr>
        <p:spPr>
          <a:xfrm>
            <a:off x="5226350" y="2910224"/>
            <a:ext cx="21414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Sharad Sanghi</a:t>
            </a:r>
            <a:endParaRPr sz="1400" b="0" i="0" u="none" strike="noStrike" cap="none">
              <a:solidFill>
                <a:srgbClr val="000000"/>
              </a:solidFill>
              <a:latin typeface="Arial"/>
              <a:ea typeface="Arial"/>
              <a:cs typeface="Arial"/>
              <a:sym typeface="Arial"/>
            </a:endParaRPr>
          </a:p>
        </p:txBody>
      </p:sp>
      <p:pic>
        <p:nvPicPr>
          <p:cNvPr id="684" name="Google Shape;684;p30"/>
          <p:cNvPicPr preferRelativeResize="0"/>
          <p:nvPr/>
        </p:nvPicPr>
        <p:blipFill rotWithShape="1">
          <a:blip r:embed="rId5">
            <a:alphaModFix/>
          </a:blip>
          <a:srcRect t="2768"/>
          <a:stretch/>
        </p:blipFill>
        <p:spPr>
          <a:xfrm>
            <a:off x="2900362" y="4284662"/>
            <a:ext cx="1887537" cy="1428750"/>
          </a:xfrm>
          <a:prstGeom prst="rect">
            <a:avLst/>
          </a:prstGeom>
          <a:noFill/>
          <a:ln>
            <a:noFill/>
          </a:ln>
        </p:spPr>
      </p:pic>
      <p:pic>
        <p:nvPicPr>
          <p:cNvPr id="685" name="Google Shape;685;p30"/>
          <p:cNvPicPr preferRelativeResize="0"/>
          <p:nvPr/>
        </p:nvPicPr>
        <p:blipFill rotWithShape="1">
          <a:blip r:embed="rId6">
            <a:alphaModFix/>
          </a:blip>
          <a:srcRect r="18429"/>
          <a:stretch/>
        </p:blipFill>
        <p:spPr>
          <a:xfrm>
            <a:off x="776287" y="4292600"/>
            <a:ext cx="1514475" cy="1416050"/>
          </a:xfrm>
          <a:prstGeom prst="rect">
            <a:avLst/>
          </a:prstGeom>
          <a:noFill/>
          <a:ln>
            <a:noFill/>
          </a:ln>
        </p:spPr>
      </p:pic>
      <p:sp>
        <p:nvSpPr>
          <p:cNvPr id="686" name="Google Shape;686;p30"/>
          <p:cNvSpPr txBox="1"/>
          <p:nvPr/>
        </p:nvSpPr>
        <p:spPr>
          <a:xfrm>
            <a:off x="758825" y="5805487"/>
            <a:ext cx="1511300" cy="7540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Suhas Tuljapurkar</a:t>
            </a:r>
            <a:br>
              <a:rPr lang="en-US" sz="1400" b="1" i="0" u="none" strike="noStrike" cap="none">
                <a:solidFill>
                  <a:schemeClr val="dk1"/>
                </a:solidFill>
                <a:latin typeface="Calibri"/>
                <a:ea typeface="Calibri"/>
                <a:cs typeface="Calibri"/>
                <a:sym typeface="Calibri"/>
              </a:rPr>
            </a:br>
            <a:br>
              <a:rPr lang="en-US" sz="500" b="1" i="0" u="none" strike="noStrike" cap="none">
                <a:solidFill>
                  <a:schemeClr val="dk1"/>
                </a:solidFill>
                <a:latin typeface="Calibri"/>
                <a:ea typeface="Calibri"/>
                <a:cs typeface="Calibri"/>
                <a:sym typeface="Calibri"/>
              </a:rPr>
            </a:br>
            <a:r>
              <a:rPr lang="en-US" sz="1200" b="0" i="1" u="none" strike="noStrike" cap="none">
                <a:solidFill>
                  <a:schemeClr val="dk1"/>
                </a:solidFill>
                <a:latin typeface="Calibri"/>
                <a:ea typeface="Calibri"/>
                <a:cs typeface="Calibri"/>
                <a:sym typeface="Calibri"/>
              </a:rPr>
              <a:t>Managing Partner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Calibri"/>
              <a:buNone/>
            </a:pPr>
            <a:r>
              <a:rPr lang="en-US" sz="1200" b="1" i="1" u="none" strike="noStrike" cap="none">
                <a:solidFill>
                  <a:schemeClr val="dk1"/>
                </a:solidFill>
                <a:latin typeface="Calibri"/>
                <a:ea typeface="Calibri"/>
                <a:cs typeface="Calibri"/>
                <a:sym typeface="Calibri"/>
              </a:rPr>
              <a:t>Legasis Partners</a:t>
            </a:r>
            <a:endParaRPr sz="1400" b="0" i="0" u="none" strike="noStrike" cap="none">
              <a:solidFill>
                <a:srgbClr val="000000"/>
              </a:solidFill>
              <a:latin typeface="Arial"/>
              <a:ea typeface="Arial"/>
              <a:cs typeface="Arial"/>
              <a:sym typeface="Arial"/>
            </a:endParaRPr>
          </a:p>
        </p:txBody>
      </p:sp>
      <p:sp>
        <p:nvSpPr>
          <p:cNvPr id="687" name="Google Shape;687;p30"/>
          <p:cNvSpPr txBox="1"/>
          <p:nvPr/>
        </p:nvSpPr>
        <p:spPr>
          <a:xfrm>
            <a:off x="2968625" y="5805487"/>
            <a:ext cx="2008187" cy="7540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Jaya Singhania</a:t>
            </a:r>
            <a:br>
              <a:rPr lang="en-US" sz="1400" b="1" i="0" u="none" strike="noStrike" cap="none">
                <a:solidFill>
                  <a:schemeClr val="dk1"/>
                </a:solidFill>
                <a:latin typeface="Calibri"/>
                <a:ea typeface="Calibri"/>
                <a:cs typeface="Calibri"/>
                <a:sym typeface="Calibri"/>
              </a:rPr>
            </a:br>
            <a:br>
              <a:rPr lang="en-US" sz="500" b="1" i="0" u="none" strike="noStrike" cap="none">
                <a:solidFill>
                  <a:schemeClr val="dk1"/>
                </a:solidFill>
                <a:latin typeface="Calibri"/>
                <a:ea typeface="Calibri"/>
                <a:cs typeface="Calibri"/>
                <a:sym typeface="Calibri"/>
              </a:rPr>
            </a:br>
            <a:r>
              <a:rPr lang="en-US" sz="1200" b="0" i="1" u="none" strike="noStrike" cap="none">
                <a:solidFill>
                  <a:schemeClr val="dk1"/>
                </a:solidFill>
                <a:latin typeface="Calibri"/>
                <a:ea typeface="Calibri"/>
                <a:cs typeface="Calibri"/>
                <a:sym typeface="Calibri"/>
              </a:rPr>
              <a:t>Partner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Calibri"/>
              <a:buNone/>
            </a:pPr>
            <a:r>
              <a:rPr lang="en-US" sz="1200" b="1" i="1" u="none" strike="noStrike" cap="none">
                <a:solidFill>
                  <a:schemeClr val="dk1"/>
                </a:solidFill>
                <a:latin typeface="Calibri"/>
                <a:ea typeface="Calibri"/>
                <a:cs typeface="Calibri"/>
                <a:sym typeface="Calibri"/>
              </a:rPr>
              <a:t>Cyril Amarchand Mangaldas</a:t>
            </a:r>
            <a:endParaRPr sz="1400" b="0" i="0" u="none" strike="noStrike" cap="none">
              <a:solidFill>
                <a:srgbClr val="000000"/>
              </a:solidFill>
              <a:latin typeface="Arial"/>
              <a:ea typeface="Arial"/>
              <a:cs typeface="Arial"/>
              <a:sym typeface="Arial"/>
            </a:endParaRPr>
          </a:p>
        </p:txBody>
      </p:sp>
      <p:sp>
        <p:nvSpPr>
          <p:cNvPr id="688" name="Google Shape;688;p30"/>
          <p:cNvSpPr txBox="1"/>
          <p:nvPr/>
        </p:nvSpPr>
        <p:spPr>
          <a:xfrm>
            <a:off x="6199850" y="4284650"/>
            <a:ext cx="5029800" cy="19395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Calibri"/>
              <a:buNone/>
            </a:pPr>
            <a:r>
              <a:rPr lang="en-US" sz="1500" b="0" i="0" u="none" strike="noStrike" cap="none">
                <a:solidFill>
                  <a:srgbClr val="000000"/>
                </a:solidFill>
                <a:latin typeface="Arial"/>
                <a:ea typeface="Arial"/>
                <a:cs typeface="Arial"/>
                <a:sym typeface="Arial"/>
              </a:rPr>
              <a:t>IGRC – An external committee, which oversees the actions of the Investment Committee and is responsible for the following:</a:t>
            </a:r>
            <a:endParaRPr sz="1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Calibri"/>
              <a:buNone/>
            </a:pPr>
            <a:endParaRPr sz="1500" b="0" i="0" u="none" strike="noStrike" cap="none">
              <a:solidFill>
                <a:srgbClr val="000000"/>
              </a:solidFill>
              <a:latin typeface="Arial"/>
              <a:ea typeface="Arial"/>
              <a:cs typeface="Arial"/>
              <a:sym typeface="Arial"/>
            </a:endParaRPr>
          </a:p>
          <a:p>
            <a:pPr marL="91440" marR="0" lvl="0" indent="-95250" algn="l" rtl="0">
              <a:lnSpc>
                <a:spcPct val="100000"/>
              </a:lnSpc>
              <a:spcBef>
                <a:spcPts val="0"/>
              </a:spcBef>
              <a:spcAft>
                <a:spcPts val="0"/>
              </a:spcAft>
              <a:buClr>
                <a:srgbClr val="000000"/>
              </a:buClr>
              <a:buSzPts val="1500"/>
              <a:buFont typeface="Arial"/>
              <a:buAutoNum type="arabicPeriod"/>
            </a:pPr>
            <a:r>
              <a:rPr lang="en-US" sz="1500" b="0" i="0" u="none" strike="noStrike" cap="none">
                <a:solidFill>
                  <a:srgbClr val="000000"/>
                </a:solidFill>
                <a:latin typeface="Arial"/>
                <a:ea typeface="Arial"/>
                <a:cs typeface="Arial"/>
                <a:sym typeface="Arial"/>
              </a:rPr>
              <a:t> ESG Compliance and Sanity Checks for portfolio companies</a:t>
            </a:r>
            <a:endParaRPr sz="1400" b="0" i="0" u="none" strike="noStrike" cap="none">
              <a:solidFill>
                <a:srgbClr val="000000"/>
              </a:solidFill>
              <a:latin typeface="Arial"/>
              <a:ea typeface="Arial"/>
              <a:cs typeface="Arial"/>
              <a:sym typeface="Arial"/>
            </a:endParaRPr>
          </a:p>
          <a:p>
            <a:pPr marL="91440" marR="0" lvl="0" indent="-95250" algn="l" rtl="0">
              <a:lnSpc>
                <a:spcPct val="100000"/>
              </a:lnSpc>
              <a:spcBef>
                <a:spcPts val="0"/>
              </a:spcBef>
              <a:spcAft>
                <a:spcPts val="0"/>
              </a:spcAft>
              <a:buClr>
                <a:srgbClr val="000000"/>
              </a:buClr>
              <a:buSzPts val="1500"/>
              <a:buFont typeface="Arial"/>
              <a:buAutoNum type="arabicPeriod"/>
            </a:pPr>
            <a:r>
              <a:rPr lang="en-US" sz="1500" b="0" i="0" u="none" strike="noStrike" cap="none">
                <a:solidFill>
                  <a:srgbClr val="000000"/>
                </a:solidFill>
                <a:latin typeface="Arial"/>
                <a:ea typeface="Arial"/>
                <a:cs typeface="Arial"/>
                <a:sym typeface="Arial"/>
              </a:rPr>
              <a:t> Impact parameter approval and monitoring of our portfolio companies </a:t>
            </a:r>
            <a:endParaRPr sz="1400" b="0" i="0" u="none" strike="noStrike" cap="none">
              <a:solidFill>
                <a:srgbClr val="000000"/>
              </a:solidFill>
              <a:latin typeface="Arial"/>
              <a:ea typeface="Arial"/>
              <a:cs typeface="Arial"/>
              <a:sym typeface="Arial"/>
            </a:endParaRPr>
          </a:p>
        </p:txBody>
      </p:sp>
      <p:pic>
        <p:nvPicPr>
          <p:cNvPr id="689" name="Google Shape;689;p30"/>
          <p:cNvPicPr preferRelativeResize="0"/>
          <p:nvPr/>
        </p:nvPicPr>
        <p:blipFill rotWithShape="1">
          <a:blip r:embed="rId7">
            <a:alphaModFix/>
          </a:blip>
          <a:srcRect/>
          <a:stretch/>
        </p:blipFill>
        <p:spPr>
          <a:xfrm>
            <a:off x="5271963" y="828525"/>
            <a:ext cx="2051049" cy="2043674"/>
          </a:xfrm>
          <a:prstGeom prst="rect">
            <a:avLst/>
          </a:prstGeom>
          <a:noFill/>
          <a:ln>
            <a:noFill/>
          </a:ln>
        </p:spPr>
      </p:pic>
      <p:sp>
        <p:nvSpPr>
          <p:cNvPr id="690" name="Google Shape;69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691" name="Google Shape;691;p30"/>
          <p:cNvSpPr txBox="1"/>
          <p:nvPr/>
        </p:nvSpPr>
        <p:spPr>
          <a:xfrm>
            <a:off x="0" y="-32731"/>
            <a:ext cx="12192000" cy="5694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alibri"/>
              <a:buNone/>
            </a:pPr>
            <a:r>
              <a:rPr lang="en-US" sz="3100" b="1" i="0" u="none" strike="noStrike" cap="none">
                <a:solidFill>
                  <a:schemeClr val="lt1"/>
                </a:solidFill>
                <a:latin typeface="Arial"/>
                <a:ea typeface="Arial"/>
                <a:cs typeface="Arial"/>
                <a:sym typeface="Arial"/>
              </a:rPr>
              <a:t>The Investment Committee </a:t>
            </a:r>
            <a:endParaRPr sz="3100" b="0" i="0" u="none" strike="noStrike" cap="none">
              <a:solidFill>
                <a:srgbClr val="000000"/>
              </a:solidFill>
              <a:latin typeface="Arial"/>
              <a:ea typeface="Arial"/>
              <a:cs typeface="Arial"/>
              <a:sym typeface="Arial"/>
            </a:endParaRPr>
          </a:p>
        </p:txBody>
      </p:sp>
      <p:sp>
        <p:nvSpPr>
          <p:cNvPr id="692" name="Google Shape;692;p30"/>
          <p:cNvSpPr txBox="1"/>
          <p:nvPr/>
        </p:nvSpPr>
        <p:spPr>
          <a:xfrm>
            <a:off x="0" y="3471425"/>
            <a:ext cx="12192000" cy="4155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alibri"/>
              <a:buNone/>
            </a:pPr>
            <a:r>
              <a:rPr lang="en-US" sz="2100" b="1" i="0" u="none" strike="noStrike" cap="none">
                <a:solidFill>
                  <a:schemeClr val="lt1"/>
                </a:solidFill>
                <a:latin typeface="Arial"/>
                <a:ea typeface="Arial"/>
                <a:cs typeface="Arial"/>
                <a:sym typeface="Arial"/>
              </a:rPr>
              <a:t>Impact, Governance, Risk &amp; Compliance Committee</a:t>
            </a:r>
            <a:endParaRPr sz="2100" b="0" i="0" u="none" strike="noStrike" cap="none">
              <a:solidFill>
                <a:srgbClr val="000000"/>
              </a:solidFill>
              <a:latin typeface="Arial"/>
              <a:ea typeface="Arial"/>
              <a:cs typeface="Arial"/>
              <a:sym typeface="Arial"/>
            </a:endParaRPr>
          </a:p>
        </p:txBody>
      </p:sp>
      <p:pic>
        <p:nvPicPr>
          <p:cNvPr id="693" name="Google Shape;693;p30"/>
          <p:cNvPicPr preferRelativeResize="0"/>
          <p:nvPr/>
        </p:nvPicPr>
        <p:blipFill rotWithShape="1">
          <a:blip r:embed="rId8">
            <a:alphaModFix/>
          </a:blip>
          <a:srcRect l="3762" b="17938"/>
          <a:stretch/>
        </p:blipFill>
        <p:spPr>
          <a:xfrm>
            <a:off x="11353800" y="-169700"/>
            <a:ext cx="694775" cy="73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Google Shape;698;p31" descr="Image result for niranjan hiranandani"/>
          <p:cNvPicPr preferRelativeResize="0"/>
          <p:nvPr/>
        </p:nvPicPr>
        <p:blipFill rotWithShape="1">
          <a:blip r:embed="rId3">
            <a:alphaModFix/>
          </a:blip>
          <a:srcRect l="20215" r="27786"/>
          <a:stretch/>
        </p:blipFill>
        <p:spPr>
          <a:xfrm>
            <a:off x="1497025" y="946962"/>
            <a:ext cx="2020886" cy="1638301"/>
          </a:xfrm>
          <a:prstGeom prst="rect">
            <a:avLst/>
          </a:prstGeom>
          <a:noFill/>
          <a:ln>
            <a:noFill/>
          </a:ln>
        </p:spPr>
      </p:pic>
      <p:pic>
        <p:nvPicPr>
          <p:cNvPr id="699" name="Google Shape;699;p31" descr="Image result for vinita bali"/>
          <p:cNvPicPr preferRelativeResize="0"/>
          <p:nvPr/>
        </p:nvPicPr>
        <p:blipFill rotWithShape="1">
          <a:blip r:embed="rId4">
            <a:alphaModFix/>
          </a:blip>
          <a:srcRect l="19499" r="23913" b="4179"/>
          <a:stretch/>
        </p:blipFill>
        <p:spPr>
          <a:xfrm>
            <a:off x="5013338" y="934262"/>
            <a:ext cx="1960562" cy="1651000"/>
          </a:xfrm>
          <a:prstGeom prst="rect">
            <a:avLst/>
          </a:prstGeom>
          <a:noFill/>
          <a:ln>
            <a:noFill/>
          </a:ln>
        </p:spPr>
      </p:pic>
      <p:pic>
        <p:nvPicPr>
          <p:cNvPr id="700" name="Google Shape;700;p31" descr="Image result for shripad nadkarni"/>
          <p:cNvPicPr preferRelativeResize="0"/>
          <p:nvPr/>
        </p:nvPicPr>
        <p:blipFill rotWithShape="1">
          <a:blip r:embed="rId5">
            <a:alphaModFix/>
          </a:blip>
          <a:srcRect l="8168"/>
          <a:stretch/>
        </p:blipFill>
        <p:spPr>
          <a:xfrm>
            <a:off x="8575688" y="967600"/>
            <a:ext cx="1974850" cy="1655762"/>
          </a:xfrm>
          <a:prstGeom prst="rect">
            <a:avLst/>
          </a:prstGeom>
          <a:noFill/>
          <a:ln>
            <a:noFill/>
          </a:ln>
        </p:spPr>
      </p:pic>
      <p:sp>
        <p:nvSpPr>
          <p:cNvPr id="701" name="Google Shape;701;p31"/>
          <p:cNvSpPr txBox="1"/>
          <p:nvPr/>
        </p:nvSpPr>
        <p:spPr>
          <a:xfrm>
            <a:off x="1614499" y="2656700"/>
            <a:ext cx="17763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Niranjan Hiranandani</a:t>
            </a:r>
            <a:br>
              <a:rPr lang="en-US" sz="1400" b="1" i="0" u="none" strike="noStrike" cap="none">
                <a:solidFill>
                  <a:schemeClr val="dk1"/>
                </a:solidFill>
                <a:latin typeface="Calibri"/>
                <a:ea typeface="Calibri"/>
                <a:cs typeface="Calibri"/>
                <a:sym typeface="Calibri"/>
              </a:rPr>
            </a:br>
            <a:br>
              <a:rPr lang="en-US" sz="500" b="1" i="0" u="none" strike="noStrike" cap="none">
                <a:solidFill>
                  <a:schemeClr val="dk1"/>
                </a:solidFill>
                <a:latin typeface="Calibri"/>
                <a:ea typeface="Calibri"/>
                <a:cs typeface="Calibri"/>
                <a:sym typeface="Calibri"/>
              </a:rPr>
            </a:br>
            <a:r>
              <a:rPr lang="en-US" sz="1200" b="0" i="1" u="none" strike="noStrike" cap="none">
                <a:solidFill>
                  <a:schemeClr val="dk1"/>
                </a:solidFill>
                <a:latin typeface="Calibri"/>
                <a:ea typeface="Calibri"/>
                <a:cs typeface="Calibri"/>
                <a:sym typeface="Calibri"/>
              </a:rPr>
              <a:t>Chairman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Calibri"/>
              <a:buNone/>
            </a:pPr>
            <a:r>
              <a:rPr lang="en-US" sz="1200" b="1" i="1" u="none" strike="noStrike" cap="none">
                <a:solidFill>
                  <a:schemeClr val="dk1"/>
                </a:solidFill>
                <a:latin typeface="Calibri"/>
                <a:ea typeface="Calibri"/>
                <a:cs typeface="Calibri"/>
                <a:sym typeface="Calibri"/>
              </a:rPr>
              <a:t>Hiranandani Group</a:t>
            </a:r>
            <a:endParaRPr sz="1400" b="0" i="0" u="none" strike="noStrike" cap="none">
              <a:solidFill>
                <a:srgbClr val="000000"/>
              </a:solidFill>
              <a:latin typeface="Arial"/>
              <a:ea typeface="Arial"/>
              <a:cs typeface="Arial"/>
              <a:sym typeface="Arial"/>
            </a:endParaRPr>
          </a:p>
        </p:txBody>
      </p:sp>
      <p:sp>
        <p:nvSpPr>
          <p:cNvPr id="702" name="Google Shape;702;p31"/>
          <p:cNvSpPr txBox="1"/>
          <p:nvPr/>
        </p:nvSpPr>
        <p:spPr>
          <a:xfrm>
            <a:off x="5249875" y="2656700"/>
            <a:ext cx="14445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Vinita Bali</a:t>
            </a:r>
            <a:br>
              <a:rPr lang="en-US" sz="1400" b="1" i="0" u="none" strike="noStrike" cap="none">
                <a:solidFill>
                  <a:schemeClr val="dk1"/>
                </a:solidFill>
                <a:latin typeface="Calibri"/>
                <a:ea typeface="Calibri"/>
                <a:cs typeface="Calibri"/>
                <a:sym typeface="Calibri"/>
              </a:rPr>
            </a:br>
            <a:br>
              <a:rPr lang="en-US" sz="500" b="1" i="0" u="none" strike="noStrike" cap="none">
                <a:solidFill>
                  <a:schemeClr val="dk1"/>
                </a:solidFill>
                <a:latin typeface="Calibri"/>
                <a:ea typeface="Calibri"/>
                <a:cs typeface="Calibri"/>
                <a:sym typeface="Calibri"/>
              </a:rPr>
            </a:br>
            <a:r>
              <a:rPr lang="en-US" sz="1200" b="0" i="1" u="none" strike="noStrike" cap="none">
                <a:solidFill>
                  <a:schemeClr val="dk1"/>
                </a:solidFill>
                <a:latin typeface="Calibri"/>
                <a:ea typeface="Calibri"/>
                <a:cs typeface="Calibri"/>
                <a:sym typeface="Calibri"/>
              </a:rPr>
              <a:t>Ex - CEO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Calibri"/>
              <a:buNone/>
            </a:pPr>
            <a:r>
              <a:rPr lang="en-US" sz="1200" b="1" i="1" u="none" strike="noStrike" cap="none">
                <a:solidFill>
                  <a:schemeClr val="dk1"/>
                </a:solidFill>
                <a:latin typeface="Calibri"/>
                <a:ea typeface="Calibri"/>
                <a:cs typeface="Calibri"/>
                <a:sym typeface="Calibri"/>
              </a:rPr>
              <a:t>Britannia Industries</a:t>
            </a:r>
            <a:endParaRPr sz="1400" b="0" i="0" u="none" strike="noStrike" cap="none">
              <a:solidFill>
                <a:srgbClr val="000000"/>
              </a:solidFill>
              <a:latin typeface="Arial"/>
              <a:ea typeface="Arial"/>
              <a:cs typeface="Arial"/>
              <a:sym typeface="Arial"/>
            </a:endParaRPr>
          </a:p>
        </p:txBody>
      </p:sp>
      <p:sp>
        <p:nvSpPr>
          <p:cNvPr id="703" name="Google Shape;703;p31"/>
          <p:cNvSpPr txBox="1"/>
          <p:nvPr/>
        </p:nvSpPr>
        <p:spPr>
          <a:xfrm>
            <a:off x="1784363" y="5464987"/>
            <a:ext cx="13683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G Devanathan</a:t>
            </a:r>
            <a:br>
              <a:rPr lang="en-US" sz="1400" b="1" i="0" u="none" strike="noStrike" cap="none">
                <a:solidFill>
                  <a:schemeClr val="dk1"/>
                </a:solidFill>
                <a:latin typeface="Calibri"/>
                <a:ea typeface="Calibri"/>
                <a:cs typeface="Calibri"/>
                <a:sym typeface="Calibri"/>
              </a:rPr>
            </a:br>
            <a:br>
              <a:rPr lang="en-US" sz="500" b="1" i="0" u="none" strike="noStrike" cap="none">
                <a:solidFill>
                  <a:schemeClr val="dk1"/>
                </a:solidFill>
                <a:latin typeface="Calibri"/>
                <a:ea typeface="Calibri"/>
                <a:cs typeface="Calibri"/>
                <a:sym typeface="Calibri"/>
              </a:rPr>
            </a:br>
            <a:r>
              <a:rPr lang="en-US" sz="1200" b="0" i="1" u="none" strike="noStrike" cap="none">
                <a:solidFill>
                  <a:schemeClr val="dk1"/>
                </a:solidFill>
                <a:latin typeface="Calibri"/>
                <a:ea typeface="Calibri"/>
                <a:cs typeface="Calibri"/>
                <a:sym typeface="Calibri"/>
              </a:rPr>
              <a:t>Ex - Partner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Calibri"/>
              <a:buNone/>
            </a:pPr>
            <a:r>
              <a:rPr lang="en-US" sz="1200" b="1" i="1" u="none" strike="noStrike" cap="none">
                <a:solidFill>
                  <a:schemeClr val="dk1"/>
                </a:solidFill>
                <a:latin typeface="Calibri"/>
                <a:ea typeface="Calibri"/>
                <a:cs typeface="Calibri"/>
                <a:sym typeface="Calibri"/>
              </a:rPr>
              <a:t>Goldcrest Advisors</a:t>
            </a:r>
            <a:endParaRPr sz="1400" b="0" i="0" u="none" strike="noStrike" cap="none">
              <a:solidFill>
                <a:srgbClr val="000000"/>
              </a:solidFill>
              <a:latin typeface="Arial"/>
              <a:ea typeface="Arial"/>
              <a:cs typeface="Arial"/>
              <a:sym typeface="Arial"/>
            </a:endParaRPr>
          </a:p>
        </p:txBody>
      </p:sp>
      <p:sp>
        <p:nvSpPr>
          <p:cNvPr id="704" name="Google Shape;704;p31"/>
          <p:cNvSpPr txBox="1"/>
          <p:nvPr/>
        </p:nvSpPr>
        <p:spPr>
          <a:xfrm>
            <a:off x="8726499" y="2623362"/>
            <a:ext cx="1673100" cy="75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Shripad Nadkarni</a:t>
            </a:r>
            <a:br>
              <a:rPr lang="en-US" sz="1400" b="1" i="0" u="none" strike="noStrike" cap="none">
                <a:solidFill>
                  <a:schemeClr val="dk1"/>
                </a:solidFill>
                <a:latin typeface="Calibri"/>
                <a:ea typeface="Calibri"/>
                <a:cs typeface="Calibri"/>
                <a:sym typeface="Calibri"/>
              </a:rPr>
            </a:br>
            <a:br>
              <a:rPr lang="en-US" sz="500" b="1" i="0" u="none" strike="noStrike" cap="none">
                <a:solidFill>
                  <a:schemeClr val="dk1"/>
                </a:solidFill>
                <a:latin typeface="Calibri"/>
                <a:ea typeface="Calibri"/>
                <a:cs typeface="Calibri"/>
                <a:sym typeface="Calibri"/>
              </a:rPr>
            </a:br>
            <a:r>
              <a:rPr lang="en-US" sz="1200" b="0" i="1" u="none" strike="noStrike" cap="none">
                <a:solidFill>
                  <a:schemeClr val="dk1"/>
                </a:solidFill>
                <a:latin typeface="Calibri"/>
                <a:ea typeface="Calibri"/>
                <a:cs typeface="Calibri"/>
                <a:sym typeface="Calibri"/>
              </a:rPr>
              <a:t>Director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Calibri"/>
              <a:buNone/>
            </a:pPr>
            <a:r>
              <a:rPr lang="en-US" sz="1200" b="1" i="1" u="none" strike="noStrike" cap="none">
                <a:solidFill>
                  <a:schemeClr val="dk1"/>
                </a:solidFill>
                <a:latin typeface="Calibri"/>
                <a:ea typeface="Calibri"/>
                <a:cs typeface="Calibri"/>
                <a:sym typeface="Calibri"/>
              </a:rPr>
              <a:t>MarketGate Consulting</a:t>
            </a:r>
            <a:endParaRPr sz="1400" b="0" i="0" u="none" strike="noStrike" cap="none">
              <a:solidFill>
                <a:srgbClr val="000000"/>
              </a:solidFill>
              <a:latin typeface="Arial"/>
              <a:ea typeface="Arial"/>
              <a:cs typeface="Arial"/>
              <a:sym typeface="Arial"/>
            </a:endParaRPr>
          </a:p>
        </p:txBody>
      </p:sp>
      <p:pic>
        <p:nvPicPr>
          <p:cNvPr id="705" name="Google Shape;705;p31" descr="Image result for shishir baijal"/>
          <p:cNvPicPr preferRelativeResize="0"/>
          <p:nvPr/>
        </p:nvPicPr>
        <p:blipFill rotWithShape="1">
          <a:blip r:embed="rId6">
            <a:alphaModFix/>
          </a:blip>
          <a:srcRect l="12034" r="18131" b="21261"/>
          <a:stretch/>
        </p:blipFill>
        <p:spPr>
          <a:xfrm>
            <a:off x="5076838" y="3772712"/>
            <a:ext cx="2001837" cy="1692275"/>
          </a:xfrm>
          <a:prstGeom prst="rect">
            <a:avLst/>
          </a:prstGeom>
          <a:noFill/>
          <a:ln>
            <a:noFill/>
          </a:ln>
        </p:spPr>
      </p:pic>
      <p:sp>
        <p:nvSpPr>
          <p:cNvPr id="706" name="Google Shape;706;p31"/>
          <p:cNvSpPr txBox="1"/>
          <p:nvPr/>
        </p:nvSpPr>
        <p:spPr>
          <a:xfrm>
            <a:off x="5488000" y="5464987"/>
            <a:ext cx="1143000" cy="969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Shishir Baijal</a:t>
            </a:r>
            <a:br>
              <a:rPr lang="en-US" sz="1400" b="1" i="0" u="none" strike="noStrike" cap="none">
                <a:solidFill>
                  <a:schemeClr val="dk1"/>
                </a:solidFill>
                <a:latin typeface="Calibri"/>
                <a:ea typeface="Calibri"/>
                <a:cs typeface="Calibri"/>
                <a:sym typeface="Calibri"/>
              </a:rPr>
            </a:br>
            <a:br>
              <a:rPr lang="en-US" sz="500" b="1" i="0" u="none" strike="noStrike" cap="none">
                <a:solidFill>
                  <a:schemeClr val="dk1"/>
                </a:solidFill>
                <a:latin typeface="Calibri"/>
                <a:ea typeface="Calibri"/>
                <a:cs typeface="Calibri"/>
                <a:sym typeface="Calibri"/>
              </a:rPr>
            </a:br>
            <a:r>
              <a:rPr lang="en-US" sz="1200" b="0" i="1" u="none" strike="noStrike" cap="none">
                <a:solidFill>
                  <a:schemeClr val="dk1"/>
                </a:solidFill>
                <a:latin typeface="Calibri"/>
                <a:ea typeface="Calibri"/>
                <a:cs typeface="Calibri"/>
                <a:sym typeface="Calibri"/>
              </a:rPr>
              <a:t>Chairman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Calibri"/>
              <a:buNone/>
            </a:pPr>
            <a:r>
              <a:rPr lang="en-US" sz="1200" b="1" i="1" u="none" strike="noStrike" cap="none">
                <a:solidFill>
                  <a:schemeClr val="dk1"/>
                </a:solidFill>
                <a:latin typeface="Calibri"/>
                <a:ea typeface="Calibri"/>
                <a:cs typeface="Calibri"/>
                <a:sym typeface="Calibri"/>
              </a:rPr>
              <a:t>Knight Frank</a:t>
            </a:r>
            <a:endParaRPr sz="1400" b="0" i="0" u="none" strike="noStrike" cap="none">
              <a:solidFill>
                <a:srgbClr val="000000"/>
              </a:solidFill>
              <a:latin typeface="Arial"/>
              <a:ea typeface="Arial"/>
              <a:cs typeface="Arial"/>
              <a:sym typeface="Arial"/>
            </a:endParaRPr>
          </a:p>
        </p:txBody>
      </p:sp>
      <p:sp>
        <p:nvSpPr>
          <p:cNvPr id="707" name="Google Shape;707;p31"/>
          <p:cNvSpPr txBox="1"/>
          <p:nvPr/>
        </p:nvSpPr>
        <p:spPr>
          <a:xfrm>
            <a:off x="8594738" y="5395137"/>
            <a:ext cx="1962000" cy="892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Calibri"/>
              <a:buNone/>
            </a:pPr>
            <a:endParaRPr sz="14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400"/>
              <a:buFont typeface="Calibri"/>
              <a:buNone/>
            </a:pPr>
            <a:r>
              <a:rPr lang="en-US" sz="1400" b="1" i="0" u="none" strike="noStrike" cap="none">
                <a:solidFill>
                  <a:schemeClr val="dk1"/>
                </a:solidFill>
                <a:latin typeface="Calibri"/>
                <a:ea typeface="Calibri"/>
                <a:cs typeface="Calibri"/>
                <a:sym typeface="Calibri"/>
              </a:rPr>
              <a:t>Sharad Sanghi</a:t>
            </a:r>
            <a:endParaRPr sz="1200" b="0" i="1"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200"/>
              <a:buFont typeface="Calibri"/>
              <a:buNone/>
            </a:pPr>
            <a:r>
              <a:rPr lang="en-US" sz="1200" b="1" i="0" u="none" strike="noStrike" cap="none">
                <a:solidFill>
                  <a:schemeClr val="dk1"/>
                </a:solidFill>
                <a:latin typeface="Calibri"/>
                <a:ea typeface="Calibri"/>
                <a:cs typeface="Calibri"/>
                <a:sym typeface="Calibri"/>
              </a:rPr>
              <a:t>MD &amp; CEO at NTT-Netmagic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1" i="0" u="none" strike="noStrike" cap="none">
              <a:solidFill>
                <a:schemeClr val="dk1"/>
              </a:solidFill>
              <a:latin typeface="Calibri"/>
              <a:ea typeface="Calibri"/>
              <a:cs typeface="Calibri"/>
              <a:sym typeface="Calibri"/>
            </a:endParaRPr>
          </a:p>
        </p:txBody>
      </p:sp>
      <p:pic>
        <p:nvPicPr>
          <p:cNvPr id="708" name="Google Shape;708;p31" descr="Devanathan Govindarajan"/>
          <p:cNvPicPr preferRelativeResize="0"/>
          <p:nvPr/>
        </p:nvPicPr>
        <p:blipFill rotWithShape="1">
          <a:blip r:embed="rId7">
            <a:alphaModFix/>
          </a:blip>
          <a:srcRect r="18029"/>
          <a:stretch/>
        </p:blipFill>
        <p:spPr>
          <a:xfrm>
            <a:off x="1606563" y="3737787"/>
            <a:ext cx="1876425" cy="1717675"/>
          </a:xfrm>
          <a:prstGeom prst="rect">
            <a:avLst/>
          </a:prstGeom>
          <a:noFill/>
          <a:ln>
            <a:noFill/>
          </a:ln>
        </p:spPr>
      </p:pic>
      <p:pic>
        <p:nvPicPr>
          <p:cNvPr id="709" name="Google Shape;709;p31"/>
          <p:cNvPicPr preferRelativeResize="0"/>
          <p:nvPr/>
        </p:nvPicPr>
        <p:blipFill rotWithShape="1">
          <a:blip r:embed="rId8">
            <a:alphaModFix/>
          </a:blip>
          <a:srcRect/>
          <a:stretch/>
        </p:blipFill>
        <p:spPr>
          <a:xfrm>
            <a:off x="8583624" y="3637775"/>
            <a:ext cx="2111375" cy="1974850"/>
          </a:xfrm>
          <a:prstGeom prst="rect">
            <a:avLst/>
          </a:prstGeom>
          <a:noFill/>
          <a:ln>
            <a:noFill/>
          </a:ln>
        </p:spPr>
      </p:pic>
      <p:sp>
        <p:nvSpPr>
          <p:cNvPr id="710" name="Google Shape;71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711" name="Google Shape;711;p31"/>
          <p:cNvSpPr txBox="1"/>
          <p:nvPr/>
        </p:nvSpPr>
        <p:spPr>
          <a:xfrm>
            <a:off x="0" y="-32731"/>
            <a:ext cx="12192000" cy="569400"/>
          </a:xfrm>
          <a:prstGeom prst="rect">
            <a:avLst/>
          </a:prstGeom>
          <a:gradFill>
            <a:gsLst>
              <a:gs pos="0">
                <a:srgbClr val="2D93DB"/>
              </a:gs>
              <a:gs pos="100000">
                <a:srgbClr val="194A6D"/>
              </a:gs>
            </a:gsLst>
            <a:lin ang="5400012" scaled="0"/>
          </a:gradFill>
          <a:ln w="9525" cap="flat" cmpd="sng">
            <a:solidFill>
              <a:schemeClr val="dk1"/>
            </a:solidFill>
            <a:prstDash val="solid"/>
            <a:round/>
            <a:headEnd type="none" w="sm" len="sm"/>
            <a:tailEnd type="none" w="sm" len="sm"/>
          </a:ln>
          <a:effectLst>
            <a:outerShdw blurRad="57150" dist="19050" dir="5400000" algn="bl" rotWithShape="0">
              <a:srgbClr val="000000">
                <a:alpha val="49411"/>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Calibri"/>
              <a:buNone/>
            </a:pPr>
            <a:r>
              <a:rPr lang="en-US" sz="3100" b="1" i="0" u="none" strike="noStrike" cap="none">
                <a:solidFill>
                  <a:schemeClr val="lt1"/>
                </a:solidFill>
                <a:latin typeface="Arial"/>
                <a:ea typeface="Arial"/>
                <a:cs typeface="Arial"/>
                <a:sym typeface="Arial"/>
              </a:rPr>
              <a:t>Advisors &amp; Mentors </a:t>
            </a:r>
            <a:endParaRPr sz="3100" b="0" i="0" u="none" strike="noStrike" cap="none">
              <a:solidFill>
                <a:srgbClr val="000000"/>
              </a:solidFill>
              <a:latin typeface="Arial"/>
              <a:ea typeface="Arial"/>
              <a:cs typeface="Arial"/>
              <a:sym typeface="Arial"/>
            </a:endParaRPr>
          </a:p>
        </p:txBody>
      </p:sp>
      <p:pic>
        <p:nvPicPr>
          <p:cNvPr id="712" name="Google Shape;712;p31"/>
          <p:cNvPicPr preferRelativeResize="0"/>
          <p:nvPr/>
        </p:nvPicPr>
        <p:blipFill rotWithShape="1">
          <a:blip r:embed="rId9">
            <a:alphaModFix/>
          </a:blip>
          <a:srcRect l="3762" b="17938"/>
          <a:stretch/>
        </p:blipFill>
        <p:spPr>
          <a:xfrm>
            <a:off x="11353800" y="-169700"/>
            <a:ext cx="694775" cy="739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moa">
      <a:dk1>
        <a:srgbClr val="000000"/>
      </a:dk1>
      <a:lt1>
        <a:srgbClr val="FFFFFF"/>
      </a:lt1>
      <a:dk2>
        <a:srgbClr val="44546A"/>
      </a:dk2>
      <a:lt2>
        <a:srgbClr val="E7E6E6"/>
      </a:lt2>
      <a:accent1>
        <a:srgbClr val="1D9A78"/>
      </a:accent1>
      <a:accent2>
        <a:srgbClr val="8BC145"/>
      </a:accent2>
      <a:accent3>
        <a:srgbClr val="ED423A"/>
      </a:accent3>
      <a:accent4>
        <a:srgbClr val="1D6FA9"/>
      </a:accent4>
      <a:accent5>
        <a:srgbClr val="4B2C50"/>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1690</TotalTime>
  <Words>999</Words>
  <Application>Microsoft Office PowerPoint</Application>
  <PresentationFormat>Widescreen</PresentationFormat>
  <Paragraphs>114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Noto Sans Symbols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Steven</dc:creator>
  <cp:lastModifiedBy>Rumsha Kapadia</cp:lastModifiedBy>
  <cp:revision>4</cp:revision>
  <dcterms:created xsi:type="dcterms:W3CDTF">2014-11-21T05:43:52Z</dcterms:created>
  <dcterms:modified xsi:type="dcterms:W3CDTF">2021-09-20T16:53:33Z</dcterms:modified>
</cp:coreProperties>
</file>